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1" r:id="rId2"/>
    <p:sldId id="300" r:id="rId3"/>
    <p:sldId id="302" r:id="rId4"/>
    <p:sldId id="305" r:id="rId5"/>
    <p:sldId id="309" r:id="rId6"/>
    <p:sldId id="306" r:id="rId7"/>
    <p:sldId id="310" r:id="rId8"/>
    <p:sldId id="307" r:id="rId9"/>
    <p:sldId id="308" r:id="rId10"/>
    <p:sldId id="311" r:id="rId11"/>
    <p:sldId id="312" r:id="rId12"/>
    <p:sldId id="313" r:id="rId13"/>
    <p:sldId id="314" r:id="rId14"/>
    <p:sldId id="315" r:id="rId15"/>
    <p:sldId id="303" r:id="rId16"/>
    <p:sldId id="256" r:id="rId17"/>
    <p:sldId id="259" r:id="rId18"/>
    <p:sldId id="260" r:id="rId19"/>
    <p:sldId id="258" r:id="rId20"/>
    <p:sldId id="261" r:id="rId21"/>
    <p:sldId id="290" r:id="rId22"/>
    <p:sldId id="294" r:id="rId23"/>
    <p:sldId id="263" r:id="rId24"/>
    <p:sldId id="291" r:id="rId25"/>
    <p:sldId id="292" r:id="rId26"/>
    <p:sldId id="293" r:id="rId27"/>
    <p:sldId id="274" r:id="rId28"/>
    <p:sldId id="295" r:id="rId29"/>
    <p:sldId id="275" r:id="rId30"/>
    <p:sldId id="296" r:id="rId31"/>
    <p:sldId id="298" r:id="rId32"/>
    <p:sldId id="299" r:id="rId33"/>
    <p:sldId id="282" r:id="rId34"/>
    <p:sldId id="278" r:id="rId35"/>
    <p:sldId id="279" r:id="rId36"/>
    <p:sldId id="280" r:id="rId37"/>
    <p:sldId id="316" r:id="rId38"/>
    <p:sldId id="283" r:id="rId3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680000"/>
    <a:srgbClr val="640000"/>
    <a:srgbClr val="1A2D61"/>
    <a:srgbClr val="420000"/>
    <a:srgbClr val="663300"/>
    <a:srgbClr val="422100"/>
    <a:srgbClr val="2E1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0" autoAdjust="0"/>
    <p:restoredTop sz="95540" autoAdjust="0"/>
  </p:normalViewPr>
  <p:slideViewPr>
    <p:cSldViewPr snapToGrid="0">
      <p:cViewPr>
        <p:scale>
          <a:sx n="60" d="100"/>
          <a:sy n="60" d="100"/>
        </p:scale>
        <p:origin x="768"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EDFBBAD-4003-4A2A-A3AB-443E69F3D471}" type="datetimeFigureOut">
              <a:rPr lang="en-US" smtClean="0"/>
              <a:t>9/4/2018</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9B34F7F0-DFDA-4813-BDC2-5D8741EF11CB}" type="slidenum">
              <a:rPr lang="en-US" smtClean="0"/>
              <a:t>‹#›</a:t>
            </a:fld>
            <a:endParaRPr lang="en-US"/>
          </a:p>
        </p:txBody>
      </p:sp>
    </p:spTree>
    <p:extLst>
      <p:ext uri="{BB962C8B-B14F-4D97-AF65-F5344CB8AC3E}">
        <p14:creationId xmlns:p14="http://schemas.microsoft.com/office/powerpoint/2010/main" val="38818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1</a:t>
            </a:fld>
            <a:endParaRPr lang="en-US"/>
          </a:p>
        </p:txBody>
      </p:sp>
    </p:spTree>
    <p:extLst>
      <p:ext uri="{BB962C8B-B14F-4D97-AF65-F5344CB8AC3E}">
        <p14:creationId xmlns:p14="http://schemas.microsoft.com/office/powerpoint/2010/main" val="32065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10</a:t>
            </a:fld>
            <a:endParaRPr lang="en-US"/>
          </a:p>
        </p:txBody>
      </p:sp>
    </p:spTree>
    <p:extLst>
      <p:ext uri="{BB962C8B-B14F-4D97-AF65-F5344CB8AC3E}">
        <p14:creationId xmlns:p14="http://schemas.microsoft.com/office/powerpoint/2010/main" val="2990892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11</a:t>
            </a:fld>
            <a:endParaRPr lang="en-US"/>
          </a:p>
        </p:txBody>
      </p:sp>
    </p:spTree>
    <p:extLst>
      <p:ext uri="{BB962C8B-B14F-4D97-AF65-F5344CB8AC3E}">
        <p14:creationId xmlns:p14="http://schemas.microsoft.com/office/powerpoint/2010/main" val="4187782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12</a:t>
            </a:fld>
            <a:endParaRPr lang="en-US"/>
          </a:p>
        </p:txBody>
      </p:sp>
    </p:spTree>
    <p:extLst>
      <p:ext uri="{BB962C8B-B14F-4D97-AF65-F5344CB8AC3E}">
        <p14:creationId xmlns:p14="http://schemas.microsoft.com/office/powerpoint/2010/main" val="4146806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13</a:t>
            </a:fld>
            <a:endParaRPr lang="en-US"/>
          </a:p>
        </p:txBody>
      </p:sp>
    </p:spTree>
    <p:extLst>
      <p:ext uri="{BB962C8B-B14F-4D97-AF65-F5344CB8AC3E}">
        <p14:creationId xmlns:p14="http://schemas.microsoft.com/office/powerpoint/2010/main" val="2108438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14</a:t>
            </a:fld>
            <a:endParaRPr lang="en-US"/>
          </a:p>
        </p:txBody>
      </p:sp>
    </p:spTree>
    <p:extLst>
      <p:ext uri="{BB962C8B-B14F-4D97-AF65-F5344CB8AC3E}">
        <p14:creationId xmlns:p14="http://schemas.microsoft.com/office/powerpoint/2010/main" val="3878188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15</a:t>
            </a:fld>
            <a:endParaRPr lang="en-US"/>
          </a:p>
        </p:txBody>
      </p:sp>
    </p:spTree>
    <p:extLst>
      <p:ext uri="{BB962C8B-B14F-4D97-AF65-F5344CB8AC3E}">
        <p14:creationId xmlns:p14="http://schemas.microsoft.com/office/powerpoint/2010/main" val="901877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Emergency Administrative Rules</a:t>
            </a:r>
          </a:p>
          <a:p>
            <a:endParaRPr lang="en-US" dirty="0" smtClean="0"/>
          </a:p>
          <a:p>
            <a:r>
              <a:rPr lang="en-US" dirty="0" smtClean="0"/>
              <a:t>Went from 75 pages to 20</a:t>
            </a:r>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19</a:t>
            </a:fld>
            <a:endParaRPr lang="en-US"/>
          </a:p>
        </p:txBody>
      </p:sp>
    </p:spTree>
    <p:extLst>
      <p:ext uri="{BB962C8B-B14F-4D97-AF65-F5344CB8AC3E}">
        <p14:creationId xmlns:p14="http://schemas.microsoft.com/office/powerpoint/2010/main" val="801836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20</a:t>
            </a:fld>
            <a:endParaRPr lang="en-US"/>
          </a:p>
        </p:txBody>
      </p:sp>
    </p:spTree>
    <p:extLst>
      <p:ext uri="{BB962C8B-B14F-4D97-AF65-F5344CB8AC3E}">
        <p14:creationId xmlns:p14="http://schemas.microsoft.com/office/powerpoint/2010/main" val="3988460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28</a:t>
            </a:fld>
            <a:endParaRPr lang="en-US"/>
          </a:p>
        </p:txBody>
      </p:sp>
    </p:spTree>
    <p:extLst>
      <p:ext uri="{BB962C8B-B14F-4D97-AF65-F5344CB8AC3E}">
        <p14:creationId xmlns:p14="http://schemas.microsoft.com/office/powerpoint/2010/main" val="4001101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29</a:t>
            </a:fld>
            <a:endParaRPr lang="en-US"/>
          </a:p>
        </p:txBody>
      </p:sp>
    </p:spTree>
    <p:extLst>
      <p:ext uri="{BB962C8B-B14F-4D97-AF65-F5344CB8AC3E}">
        <p14:creationId xmlns:p14="http://schemas.microsoft.com/office/powerpoint/2010/main" val="118519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2</a:t>
            </a:fld>
            <a:endParaRPr lang="en-US"/>
          </a:p>
        </p:txBody>
      </p:sp>
    </p:spTree>
    <p:extLst>
      <p:ext uri="{BB962C8B-B14F-4D97-AF65-F5344CB8AC3E}">
        <p14:creationId xmlns:p14="http://schemas.microsoft.com/office/powerpoint/2010/main" val="3848199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30</a:t>
            </a:fld>
            <a:endParaRPr lang="en-US"/>
          </a:p>
        </p:txBody>
      </p:sp>
    </p:spTree>
    <p:extLst>
      <p:ext uri="{BB962C8B-B14F-4D97-AF65-F5344CB8AC3E}">
        <p14:creationId xmlns:p14="http://schemas.microsoft.com/office/powerpoint/2010/main" val="3943510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31</a:t>
            </a:fld>
            <a:endParaRPr lang="en-US"/>
          </a:p>
        </p:txBody>
      </p:sp>
    </p:spTree>
    <p:extLst>
      <p:ext uri="{BB962C8B-B14F-4D97-AF65-F5344CB8AC3E}">
        <p14:creationId xmlns:p14="http://schemas.microsoft.com/office/powerpoint/2010/main" val="2987066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32</a:t>
            </a:fld>
            <a:endParaRPr lang="en-US"/>
          </a:p>
        </p:txBody>
      </p:sp>
    </p:spTree>
    <p:extLst>
      <p:ext uri="{BB962C8B-B14F-4D97-AF65-F5344CB8AC3E}">
        <p14:creationId xmlns:p14="http://schemas.microsoft.com/office/powerpoint/2010/main" val="561746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solidFill>
                  <a:srgbClr val="002060"/>
                </a:solidFill>
              </a:rPr>
              <a:t>Additional amendments are recommended to clearly cover the smoking or vaping of medical marijuana products.</a:t>
            </a:r>
          </a:p>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33</a:t>
            </a:fld>
            <a:endParaRPr lang="en-US"/>
          </a:p>
        </p:txBody>
      </p:sp>
    </p:spTree>
    <p:extLst>
      <p:ext uri="{BB962C8B-B14F-4D97-AF65-F5344CB8AC3E}">
        <p14:creationId xmlns:p14="http://schemas.microsoft.com/office/powerpoint/2010/main" val="1353293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3</a:t>
            </a:fld>
            <a:endParaRPr lang="en-US"/>
          </a:p>
        </p:txBody>
      </p:sp>
    </p:spTree>
    <p:extLst>
      <p:ext uri="{BB962C8B-B14F-4D97-AF65-F5344CB8AC3E}">
        <p14:creationId xmlns:p14="http://schemas.microsoft.com/office/powerpoint/2010/main" val="410962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4</a:t>
            </a:fld>
            <a:endParaRPr lang="en-US"/>
          </a:p>
        </p:txBody>
      </p:sp>
    </p:spTree>
    <p:extLst>
      <p:ext uri="{BB962C8B-B14F-4D97-AF65-F5344CB8AC3E}">
        <p14:creationId xmlns:p14="http://schemas.microsoft.com/office/powerpoint/2010/main" val="1582987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5</a:t>
            </a:fld>
            <a:endParaRPr lang="en-US"/>
          </a:p>
        </p:txBody>
      </p:sp>
    </p:spTree>
    <p:extLst>
      <p:ext uri="{BB962C8B-B14F-4D97-AF65-F5344CB8AC3E}">
        <p14:creationId xmlns:p14="http://schemas.microsoft.com/office/powerpoint/2010/main" val="196961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6</a:t>
            </a:fld>
            <a:endParaRPr lang="en-US"/>
          </a:p>
        </p:txBody>
      </p:sp>
    </p:spTree>
    <p:extLst>
      <p:ext uri="{BB962C8B-B14F-4D97-AF65-F5344CB8AC3E}">
        <p14:creationId xmlns:p14="http://schemas.microsoft.com/office/powerpoint/2010/main" val="1943190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7</a:t>
            </a:fld>
            <a:endParaRPr lang="en-US"/>
          </a:p>
        </p:txBody>
      </p:sp>
    </p:spTree>
    <p:extLst>
      <p:ext uri="{BB962C8B-B14F-4D97-AF65-F5344CB8AC3E}">
        <p14:creationId xmlns:p14="http://schemas.microsoft.com/office/powerpoint/2010/main" val="3526931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8</a:t>
            </a:fld>
            <a:endParaRPr lang="en-US"/>
          </a:p>
        </p:txBody>
      </p:sp>
    </p:spTree>
    <p:extLst>
      <p:ext uri="{BB962C8B-B14F-4D97-AF65-F5344CB8AC3E}">
        <p14:creationId xmlns:p14="http://schemas.microsoft.com/office/powerpoint/2010/main" val="2565669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F7F0-DFDA-4813-BDC2-5D8741EF11CB}" type="slidenum">
              <a:rPr lang="en-US" smtClean="0"/>
              <a:t>9</a:t>
            </a:fld>
            <a:endParaRPr lang="en-US"/>
          </a:p>
        </p:txBody>
      </p:sp>
    </p:spTree>
    <p:extLst>
      <p:ext uri="{BB962C8B-B14F-4D97-AF65-F5344CB8AC3E}">
        <p14:creationId xmlns:p14="http://schemas.microsoft.com/office/powerpoint/2010/main" val="346449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E93F532-ACDD-4E3F-B0C1-00506E40626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6A8FB-4583-4D59-8094-0685E6F1F910}" type="slidenum">
              <a:rPr lang="en-US" smtClean="0"/>
              <a:t>‹#›</a:t>
            </a:fld>
            <a:endParaRPr lang="en-US"/>
          </a:p>
        </p:txBody>
      </p:sp>
    </p:spTree>
    <p:extLst>
      <p:ext uri="{BB962C8B-B14F-4D97-AF65-F5344CB8AC3E}">
        <p14:creationId xmlns:p14="http://schemas.microsoft.com/office/powerpoint/2010/main" val="10995773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93F532-ACDD-4E3F-B0C1-00506E40626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6A8FB-4583-4D59-8094-0685E6F1F910}" type="slidenum">
              <a:rPr lang="en-US" smtClean="0"/>
              <a:t>‹#›</a:t>
            </a:fld>
            <a:endParaRPr lang="en-US"/>
          </a:p>
        </p:txBody>
      </p:sp>
    </p:spTree>
    <p:extLst>
      <p:ext uri="{BB962C8B-B14F-4D97-AF65-F5344CB8AC3E}">
        <p14:creationId xmlns:p14="http://schemas.microsoft.com/office/powerpoint/2010/main" val="455911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93F532-ACDD-4E3F-B0C1-00506E40626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6A8FB-4583-4D59-8094-0685E6F1F910}" type="slidenum">
              <a:rPr lang="en-US" smtClean="0"/>
              <a:t>‹#›</a:t>
            </a:fld>
            <a:endParaRPr lang="en-US"/>
          </a:p>
        </p:txBody>
      </p:sp>
    </p:spTree>
    <p:extLst>
      <p:ext uri="{BB962C8B-B14F-4D97-AF65-F5344CB8AC3E}">
        <p14:creationId xmlns:p14="http://schemas.microsoft.com/office/powerpoint/2010/main" val="289688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93F532-ACDD-4E3F-B0C1-00506E40626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6A8FB-4583-4D59-8094-0685E6F1F910}" type="slidenum">
              <a:rPr lang="en-US" smtClean="0"/>
              <a:t>‹#›</a:t>
            </a:fld>
            <a:endParaRPr lang="en-US"/>
          </a:p>
        </p:txBody>
      </p:sp>
    </p:spTree>
    <p:extLst>
      <p:ext uri="{BB962C8B-B14F-4D97-AF65-F5344CB8AC3E}">
        <p14:creationId xmlns:p14="http://schemas.microsoft.com/office/powerpoint/2010/main" val="21802346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E93F532-ACDD-4E3F-B0C1-00506E40626D}" type="datetimeFigureOut">
              <a:rPr lang="en-US" smtClean="0"/>
              <a:t>9/4/2018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E6A8FB-4583-4D59-8094-0685E6F1F910}" type="slidenum">
              <a:rPr lang="en-US" smtClean="0"/>
              <a:t>‹#›</a:t>
            </a:fld>
            <a:endParaRPr lang="en-US"/>
          </a:p>
        </p:txBody>
      </p:sp>
    </p:spTree>
    <p:extLst>
      <p:ext uri="{BB962C8B-B14F-4D97-AF65-F5344CB8AC3E}">
        <p14:creationId xmlns:p14="http://schemas.microsoft.com/office/powerpoint/2010/main" val="112186737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93F532-ACDD-4E3F-B0C1-00506E40626D}"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E6A8FB-4583-4D59-8094-0685E6F1F910}" type="slidenum">
              <a:rPr lang="en-US" smtClean="0"/>
              <a:t>‹#›</a:t>
            </a:fld>
            <a:endParaRPr lang="en-US"/>
          </a:p>
        </p:txBody>
      </p:sp>
    </p:spTree>
    <p:extLst>
      <p:ext uri="{BB962C8B-B14F-4D97-AF65-F5344CB8AC3E}">
        <p14:creationId xmlns:p14="http://schemas.microsoft.com/office/powerpoint/2010/main" val="22543690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93F532-ACDD-4E3F-B0C1-00506E40626D}" type="datetimeFigureOut">
              <a:rPr lang="en-US" smtClean="0"/>
              <a:t>9/4/2018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E6A8FB-4583-4D59-8094-0685E6F1F910}" type="slidenum">
              <a:rPr lang="en-US" smtClean="0"/>
              <a:t>‹#›</a:t>
            </a:fld>
            <a:endParaRPr lang="en-US"/>
          </a:p>
        </p:txBody>
      </p:sp>
    </p:spTree>
    <p:extLst>
      <p:ext uri="{BB962C8B-B14F-4D97-AF65-F5344CB8AC3E}">
        <p14:creationId xmlns:p14="http://schemas.microsoft.com/office/powerpoint/2010/main" val="23177392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93F532-ACDD-4E3F-B0C1-00506E40626D}" type="datetimeFigureOut">
              <a:rPr lang="en-US" smtClean="0"/>
              <a:t>9/4/2018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E6A8FB-4583-4D59-8094-0685E6F1F910}" type="slidenum">
              <a:rPr lang="en-US" smtClean="0"/>
              <a:t>‹#›</a:t>
            </a:fld>
            <a:endParaRPr lang="en-US"/>
          </a:p>
        </p:txBody>
      </p:sp>
    </p:spTree>
    <p:extLst>
      <p:ext uri="{BB962C8B-B14F-4D97-AF65-F5344CB8AC3E}">
        <p14:creationId xmlns:p14="http://schemas.microsoft.com/office/powerpoint/2010/main" val="190561130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3F532-ACDD-4E3F-B0C1-00506E40626D}" type="datetimeFigureOut">
              <a:rPr lang="en-US" smtClean="0"/>
              <a:t>9/4/2018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E6A8FB-4583-4D59-8094-0685E6F1F910}" type="slidenum">
              <a:rPr lang="en-US" smtClean="0"/>
              <a:t>‹#›</a:t>
            </a:fld>
            <a:endParaRPr lang="en-US"/>
          </a:p>
        </p:txBody>
      </p:sp>
    </p:spTree>
    <p:extLst>
      <p:ext uri="{BB962C8B-B14F-4D97-AF65-F5344CB8AC3E}">
        <p14:creationId xmlns:p14="http://schemas.microsoft.com/office/powerpoint/2010/main" val="3556381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93F532-ACDD-4E3F-B0C1-00506E40626D}"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E6A8FB-4583-4D59-8094-0685E6F1F910}" type="slidenum">
              <a:rPr lang="en-US" smtClean="0"/>
              <a:t>‹#›</a:t>
            </a:fld>
            <a:endParaRPr lang="en-US"/>
          </a:p>
        </p:txBody>
      </p:sp>
    </p:spTree>
    <p:extLst>
      <p:ext uri="{BB962C8B-B14F-4D97-AF65-F5344CB8AC3E}">
        <p14:creationId xmlns:p14="http://schemas.microsoft.com/office/powerpoint/2010/main" val="1919781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93F532-ACDD-4E3F-B0C1-00506E40626D}" type="datetimeFigureOut">
              <a:rPr lang="en-US" smtClean="0"/>
              <a:t>9/4/2018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E6A8FB-4583-4D59-8094-0685E6F1F910}" type="slidenum">
              <a:rPr lang="en-US" smtClean="0"/>
              <a:t>‹#›</a:t>
            </a:fld>
            <a:endParaRPr lang="en-US"/>
          </a:p>
        </p:txBody>
      </p:sp>
    </p:spTree>
    <p:extLst>
      <p:ext uri="{BB962C8B-B14F-4D97-AF65-F5344CB8AC3E}">
        <p14:creationId xmlns:p14="http://schemas.microsoft.com/office/powerpoint/2010/main" val="21599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93F532-ACDD-4E3F-B0C1-00506E40626D}" type="datetimeFigureOut">
              <a:rPr lang="en-US" smtClean="0"/>
              <a:t>9/4/2018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E6A8FB-4583-4D59-8094-0685E6F1F910}" type="slidenum">
              <a:rPr lang="en-US" smtClean="0"/>
              <a:t>‹#›</a:t>
            </a:fld>
            <a:endParaRPr lang="en-US"/>
          </a:p>
        </p:txBody>
      </p:sp>
    </p:spTree>
    <p:extLst>
      <p:ext uri="{BB962C8B-B14F-4D97-AF65-F5344CB8AC3E}">
        <p14:creationId xmlns:p14="http://schemas.microsoft.com/office/powerpoint/2010/main" val="3760316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529227" y="1379621"/>
            <a:ext cx="11149425" cy="547837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Courier New" panose="02070309020205020404" pitchFamily="49" charset="0"/>
              <a:buChar char="o"/>
            </a:pPr>
            <a:r>
              <a:rPr lang="en-US" dirty="0" smtClean="0">
                <a:solidFill>
                  <a:srgbClr val="2E1700"/>
                </a:solidFill>
              </a:rPr>
              <a:t>Oklahoma Title 21, Sec. 1289.24 – State Pre-Emption</a:t>
            </a:r>
          </a:p>
          <a:p>
            <a:pPr marL="800100" lvl="1" indent="-342900" algn="l">
              <a:buFont typeface="Courier New" panose="02070309020205020404" pitchFamily="49" charset="0"/>
              <a:buChar char="o"/>
            </a:pPr>
            <a:r>
              <a:rPr lang="en-US" sz="2400" dirty="0" smtClean="0">
                <a:solidFill>
                  <a:srgbClr val="2E1700"/>
                </a:solidFill>
              </a:rPr>
              <a:t>The State Legislature hereby occupies and pre-empts the entire field of legislation in this State touching in any way firearms, knives, components, ammunition, and supplies to the complete exclusion of any order, ordinance or regulation by any City.</a:t>
            </a:r>
          </a:p>
          <a:p>
            <a:pPr marL="800100" lvl="1" indent="-342900" algn="l">
              <a:buFont typeface="Courier New" panose="02070309020205020404" pitchFamily="49" charset="0"/>
              <a:buChar char="o"/>
            </a:pPr>
            <a:r>
              <a:rPr lang="en-US" sz="2400" dirty="0" smtClean="0">
                <a:solidFill>
                  <a:srgbClr val="2E1700"/>
                </a:solidFill>
              </a:rPr>
              <a:t>City may adopt ordinance relating to the discharge of firearms within its jurisdiction.</a:t>
            </a:r>
          </a:p>
          <a:p>
            <a:pPr marL="342900" indent="-342900" algn="l">
              <a:buFont typeface="Courier New" panose="02070309020205020404" pitchFamily="49" charset="0"/>
              <a:buChar char="o"/>
            </a:pPr>
            <a:r>
              <a:rPr lang="en-US" dirty="0" smtClean="0">
                <a:solidFill>
                  <a:srgbClr val="2E1700"/>
                </a:solidFill>
              </a:rPr>
              <a:t>It is unlawful for any person to carry a concealed or unconcealed handgun in the State of Oklahoma, except as authorized by the provisions of the Oklahoma Self-Defense Act or as may otherwise be provided by law. (Title 21, Sec. 1290.4)</a:t>
            </a:r>
          </a:p>
          <a:p>
            <a:pPr marL="342900" indent="-342900" algn="l">
              <a:buFont typeface="Courier New" panose="02070309020205020404" pitchFamily="49" charset="0"/>
              <a:buChar char="o"/>
            </a:pPr>
            <a:r>
              <a:rPr lang="en-US" dirty="0" smtClean="0">
                <a:solidFill>
                  <a:srgbClr val="2E1700"/>
                </a:solidFill>
              </a:rPr>
              <a:t>Handgun includes a pistol, derringer, revolver, or semiautomatic firearm which</a:t>
            </a:r>
          </a:p>
          <a:p>
            <a:pPr marL="800100" lvl="1" indent="-342900" algn="l">
              <a:buFont typeface="Courier New" panose="02070309020205020404" pitchFamily="49" charset="0"/>
              <a:buChar char="o"/>
            </a:pPr>
            <a:r>
              <a:rPr lang="en-US" sz="2400" dirty="0" smtClean="0">
                <a:solidFill>
                  <a:srgbClr val="2E1700"/>
                </a:solidFill>
              </a:rPr>
              <a:t>Has an overall barrel or barrels length of less than 16”’,</a:t>
            </a:r>
          </a:p>
          <a:p>
            <a:pPr marL="800100" lvl="1" indent="-342900" algn="l">
              <a:buFont typeface="Courier New" panose="02070309020205020404" pitchFamily="49" charset="0"/>
              <a:buChar char="o"/>
            </a:pPr>
            <a:r>
              <a:rPr lang="en-US" sz="2400" dirty="0" smtClean="0">
                <a:solidFill>
                  <a:srgbClr val="2E1700"/>
                </a:solidFill>
              </a:rPr>
              <a:t>Is capable of discharging single or multiple projectiles from a single round of ammunition composed of any materials which may reasonably be expected to be able to cause lethal injury,</a:t>
            </a:r>
          </a:p>
          <a:p>
            <a:pPr marL="800100" lvl="1" indent="-342900" algn="l">
              <a:buFont typeface="Courier New" panose="02070309020205020404" pitchFamily="49" charset="0"/>
              <a:buChar char="o"/>
            </a:pPr>
            <a:r>
              <a:rPr lang="en-US" sz="2400" dirty="0" smtClean="0">
                <a:solidFill>
                  <a:srgbClr val="2E1700"/>
                </a:solidFill>
              </a:rPr>
              <a:t>Can be held and fired by the use of one or both hands, and</a:t>
            </a:r>
          </a:p>
          <a:p>
            <a:pPr marL="800100" lvl="1" indent="-342900" algn="l">
              <a:buFont typeface="Courier New" panose="02070309020205020404" pitchFamily="49" charset="0"/>
              <a:buChar char="o"/>
            </a:pPr>
            <a:r>
              <a:rPr lang="en-US" sz="2400" dirty="0" smtClean="0">
                <a:solidFill>
                  <a:srgbClr val="2E1700"/>
                </a:solidFill>
              </a:rPr>
              <a:t>Uses a combustible propellant charge to propel the projectile or projectiles.</a:t>
            </a:r>
          </a:p>
          <a:p>
            <a:pPr marL="800100" lvl="1" indent="-342900" algn="l">
              <a:buFont typeface="Courier New" panose="02070309020205020404" pitchFamily="49" charset="0"/>
              <a:buChar char="o"/>
            </a:pPr>
            <a:endParaRPr lang="en-US"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800100" lvl="1" indent="-342900" algn="l">
              <a:buFont typeface="Courier New" panose="02070309020205020404" pitchFamily="49" charset="0"/>
              <a:buChar char="o"/>
            </a:pPr>
            <a:endParaRPr lang="en-US" sz="2800" dirty="0" smtClean="0">
              <a:solidFill>
                <a:srgbClr val="002060"/>
              </a:solidFill>
            </a:endParaRPr>
          </a:p>
          <a:p>
            <a:pPr algn="l"/>
            <a:endParaRPr lang="en-US" sz="2800" dirty="0"/>
          </a:p>
        </p:txBody>
      </p:sp>
      <p:pic>
        <p:nvPicPr>
          <p:cNvPr id="2" name="Picture 1"/>
          <p:cNvPicPr>
            <a:picLocks noChangeAspect="1"/>
          </p:cNvPicPr>
          <p:nvPr/>
        </p:nvPicPr>
        <p:blipFill>
          <a:blip r:embed="rId4"/>
          <a:stretch>
            <a:fillRect/>
          </a:stretch>
        </p:blipFill>
        <p:spPr>
          <a:xfrm>
            <a:off x="6651455" y="225593"/>
            <a:ext cx="5200151" cy="945482"/>
          </a:xfrm>
          <a:prstGeom prst="rect">
            <a:avLst/>
          </a:prstGeom>
        </p:spPr>
      </p:pic>
      <p:sp>
        <p:nvSpPr>
          <p:cNvPr id="7" name="TextBox 6"/>
          <p:cNvSpPr txBox="1"/>
          <p:nvPr/>
        </p:nvSpPr>
        <p:spPr>
          <a:xfrm>
            <a:off x="336884" y="147681"/>
            <a:ext cx="6176211" cy="830997"/>
          </a:xfrm>
          <a:prstGeom prst="rect">
            <a:avLst/>
          </a:prstGeom>
          <a:noFill/>
        </p:spPr>
        <p:txBody>
          <a:bodyPr wrap="square" rtlCol="0">
            <a:spAutoFit/>
          </a:bodyPr>
          <a:lstStyle/>
          <a:p>
            <a:pPr algn="ctr"/>
            <a:r>
              <a:rPr lang="en-US" sz="4800" b="1" dirty="0" smtClean="0">
                <a:solidFill>
                  <a:srgbClr val="663300"/>
                </a:solidFill>
              </a:rPr>
              <a:t>Firearms and Weapons</a:t>
            </a:r>
            <a:endParaRPr lang="en-US" sz="4800" b="1" dirty="0">
              <a:solidFill>
                <a:srgbClr val="663300"/>
              </a:solidFill>
            </a:endParaRPr>
          </a:p>
        </p:txBody>
      </p:sp>
    </p:spTree>
    <p:extLst>
      <p:ext uri="{BB962C8B-B14F-4D97-AF65-F5344CB8AC3E}">
        <p14:creationId xmlns:p14="http://schemas.microsoft.com/office/powerpoint/2010/main" val="298618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352763" y="1483894"/>
            <a:ext cx="11486311" cy="5237748"/>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smtClean="0">
                <a:solidFill>
                  <a:srgbClr val="422100"/>
                </a:solidFill>
              </a:rPr>
              <a:t>However, this is not intended to prohibit:  </a:t>
            </a:r>
          </a:p>
          <a:p>
            <a:pPr marL="457200" lvl="0" indent="-457200" algn="l">
              <a:buFont typeface="+mj-lt"/>
              <a:buAutoNum type="arabicPeriod"/>
            </a:pPr>
            <a:r>
              <a:rPr lang="en-US" dirty="0">
                <a:solidFill>
                  <a:srgbClr val="422100"/>
                </a:solidFill>
              </a:rPr>
              <a:t>Any person discharging a weapon at a lawfully operated shooting range, firing range, skeet range, archery range, or gun club;</a:t>
            </a:r>
            <a:endParaRPr lang="en-US" dirty="0">
              <a:solidFill>
                <a:srgbClr val="422100"/>
              </a:solidFill>
            </a:endParaRPr>
          </a:p>
          <a:p>
            <a:pPr marL="457200" lvl="0" indent="-457200" algn="l">
              <a:buFont typeface="+mj-lt"/>
              <a:buAutoNum type="arabicPeriod"/>
            </a:pPr>
            <a:r>
              <a:rPr lang="en-US" dirty="0">
                <a:solidFill>
                  <a:srgbClr val="422100"/>
                </a:solidFill>
              </a:rPr>
              <a:t>A Nuisance Wildlife Control Operator licensed by the Oklahoma Department of Wildlife Conservation when providing assistance to the property owner in the management and control of regulated species of nuisance wildlife.</a:t>
            </a:r>
            <a:endParaRPr lang="en-US" dirty="0">
              <a:solidFill>
                <a:srgbClr val="422100"/>
              </a:solidFill>
            </a:endParaRPr>
          </a:p>
          <a:p>
            <a:pPr marL="457200" lvl="0" indent="-457200" algn="l">
              <a:buFont typeface="+mj-lt"/>
              <a:buAutoNum type="arabicPeriod"/>
            </a:pPr>
            <a:r>
              <a:rPr lang="en-US" dirty="0">
                <a:solidFill>
                  <a:srgbClr val="422100"/>
                </a:solidFill>
              </a:rPr>
              <a:t>Any person from shooting rubber-tipped arrows from a bow which has a draw weight of twenty-five (25) pounds or less on said person’s lawfully occupied property, provided the arrow when fired or discharged at no time travels beyond the boundary of said person’s property.</a:t>
            </a:r>
            <a:endParaRPr lang="en-US" dirty="0">
              <a:solidFill>
                <a:srgbClr val="422100"/>
              </a:solidFill>
            </a:endParaRPr>
          </a:p>
          <a:p>
            <a:pPr marL="457200" lvl="0" indent="-457200" algn="l">
              <a:buFont typeface="+mj-lt"/>
              <a:buAutoNum type="arabicPeriod"/>
            </a:pPr>
            <a:r>
              <a:rPr lang="en-US" dirty="0">
                <a:solidFill>
                  <a:srgbClr val="422100"/>
                </a:solidFill>
              </a:rPr>
              <a:t>Any person discharging a bow and arrow, crossbow, or shotgun providing no shells containing projectiles larger than No. 2 shots shall be used, while legally hunting on undeveloped land containing forty (40) contiguous acres or more with the written permission of the landowner, further provided the projectile fired or discharged at no time travels beyond the boundary of said property, or within 300 feet of any public street, sidewalk, trail, path, public land or easement, or other publicly accessible place.</a:t>
            </a:r>
            <a:endParaRPr lang="en-US" dirty="0">
              <a:solidFill>
                <a:srgbClr val="422100"/>
              </a:solidFill>
            </a:endParaRPr>
          </a:p>
          <a:p>
            <a:pPr marL="690563" lvl="0" indent="-342900" algn="l">
              <a:buFont typeface="Courier New" panose="02070309020205020404" pitchFamily="49" charset="0"/>
              <a:buChar char="o"/>
            </a:pPr>
            <a:endParaRPr lang="en-US" dirty="0" smtClean="0">
              <a:solidFill>
                <a:srgbClr val="422100"/>
              </a:solidFill>
            </a:endParaRPr>
          </a:p>
          <a:p>
            <a:pPr marL="690563" lvl="0" indent="-342900" algn="l">
              <a:buFont typeface="Courier New" panose="02070309020205020404" pitchFamily="49" charset="0"/>
              <a:buChar char="o"/>
            </a:pPr>
            <a:endParaRPr lang="en-US" dirty="0">
              <a:solidFill>
                <a:srgbClr val="422100"/>
              </a:solidFill>
            </a:endParaRPr>
          </a:p>
          <a:p>
            <a:pPr marL="800100" lvl="2" indent="-342900" algn="l">
              <a:buFont typeface="Courier New" panose="02070309020205020404" pitchFamily="49" charset="0"/>
              <a:buChar char="o"/>
            </a:pPr>
            <a:endParaRPr lang="en-US" sz="22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800100" lvl="1" indent="-342900" algn="l">
              <a:buFont typeface="Courier New" panose="02070309020205020404" pitchFamily="49" charset="0"/>
              <a:buChar char="o"/>
            </a:pPr>
            <a:endParaRPr lang="en-US" sz="2800" dirty="0" smtClean="0">
              <a:solidFill>
                <a:srgbClr val="002060"/>
              </a:solidFill>
            </a:endParaRPr>
          </a:p>
          <a:p>
            <a:pPr algn="l"/>
            <a:endParaRPr lang="en-US" sz="2800" dirty="0"/>
          </a:p>
        </p:txBody>
      </p:sp>
      <p:sp>
        <p:nvSpPr>
          <p:cNvPr id="10" name="Text Placeholder 1"/>
          <p:cNvSpPr txBox="1">
            <a:spLocks/>
          </p:cNvSpPr>
          <p:nvPr/>
        </p:nvSpPr>
        <p:spPr>
          <a:xfrm>
            <a:off x="6710184" y="348832"/>
            <a:ext cx="5481816" cy="694224"/>
          </a:xfrm>
          <a:prstGeom prst="rect">
            <a:avLst/>
          </a:prstGeom>
          <a:gradFill flip="none" rotWithShape="1">
            <a:gsLst>
              <a:gs pos="37344">
                <a:srgbClr val="422100"/>
              </a:gs>
              <a:gs pos="0">
                <a:srgbClr val="2E1700"/>
              </a:gs>
              <a:gs pos="100000">
                <a:srgbClr val="663300"/>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12, Offenses</a:t>
            </a:r>
            <a:endParaRPr lang="en-US" sz="26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solidFill>
                  <a:srgbClr val="663300"/>
                </a:solidFill>
              </a:rPr>
              <a:t>Proposed City Ordinance</a:t>
            </a:r>
            <a:endParaRPr lang="en-US" b="1" dirty="0">
              <a:solidFill>
                <a:srgbClr val="663300"/>
              </a:solidFill>
            </a:endParaRPr>
          </a:p>
        </p:txBody>
      </p:sp>
    </p:spTree>
    <p:extLst>
      <p:ext uri="{BB962C8B-B14F-4D97-AF65-F5344CB8AC3E}">
        <p14:creationId xmlns:p14="http://schemas.microsoft.com/office/powerpoint/2010/main" val="13336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352763" y="1483894"/>
            <a:ext cx="11486311" cy="52377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smtClean="0">
                <a:solidFill>
                  <a:srgbClr val="422100"/>
                </a:solidFill>
              </a:rPr>
              <a:t>Other Unlawful Use or Discharge (as per State Statute):</a:t>
            </a:r>
          </a:p>
          <a:p>
            <a:pPr marL="457200" lvl="0" indent="-457200" algn="l">
              <a:buFont typeface="+mj-lt"/>
              <a:buAutoNum type="arabicPeriod"/>
            </a:pPr>
            <a:r>
              <a:rPr lang="en-US" dirty="0" smtClean="0">
                <a:solidFill>
                  <a:srgbClr val="422100"/>
                </a:solidFill>
              </a:rPr>
              <a:t>Reckless conduct;</a:t>
            </a:r>
          </a:p>
          <a:p>
            <a:pPr marL="457200" lvl="0" indent="-457200" algn="l">
              <a:buFont typeface="+mj-lt"/>
              <a:buAutoNum type="arabicPeriod"/>
            </a:pPr>
            <a:r>
              <a:rPr lang="en-US" dirty="0" smtClean="0">
                <a:solidFill>
                  <a:srgbClr val="422100"/>
                </a:solidFill>
              </a:rPr>
              <a:t>Failing to exercise the care of a reasonable and prudent person</a:t>
            </a:r>
          </a:p>
          <a:p>
            <a:pPr marL="457200" lvl="0" indent="-457200" algn="l">
              <a:buFont typeface="+mj-lt"/>
              <a:buAutoNum type="arabicPeriod"/>
            </a:pPr>
            <a:r>
              <a:rPr lang="en-US" dirty="0" smtClean="0">
                <a:solidFill>
                  <a:srgbClr val="422100"/>
                </a:solidFill>
              </a:rPr>
              <a:t>To discharge at or into any dwelling, or at or into any building used for public or business purposes;</a:t>
            </a:r>
          </a:p>
          <a:p>
            <a:pPr marL="457200" lvl="0" indent="-457200" algn="l">
              <a:buFont typeface="+mj-lt"/>
              <a:buAutoNum type="arabicPeriod"/>
            </a:pPr>
            <a:r>
              <a:rPr lang="en-US" dirty="0" smtClean="0">
                <a:solidFill>
                  <a:srgbClr val="422100"/>
                </a:solidFill>
              </a:rPr>
              <a:t>To point a shotgun, rifle or pistol, or any deadly weapon, whether loaded or not for the purpose of threatening or with the intention of discharging the firearm or with any malice or for any purpose of injuring, either through physical injury or mental or emotional intimidation or for purposes of whimsy, humor or prank, or in anger or otherwise, except in an act of self-defense or in defense of any person, one’s home or property, or as may be authorized by Oklahoma Statute</a:t>
            </a:r>
          </a:p>
          <a:p>
            <a:pPr marL="690563" lvl="0" indent="-342900" algn="l">
              <a:buFont typeface="Courier New" panose="02070309020205020404" pitchFamily="49" charset="0"/>
              <a:buChar char="o"/>
            </a:pPr>
            <a:endParaRPr lang="en-US" dirty="0">
              <a:solidFill>
                <a:srgbClr val="422100"/>
              </a:solidFill>
            </a:endParaRPr>
          </a:p>
          <a:p>
            <a:pPr marL="800100" lvl="2" indent="-342900" algn="l">
              <a:buFont typeface="Courier New" panose="02070309020205020404" pitchFamily="49" charset="0"/>
              <a:buChar char="o"/>
            </a:pPr>
            <a:endParaRPr lang="en-US" sz="22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800100" lvl="1" indent="-342900" algn="l">
              <a:buFont typeface="Courier New" panose="02070309020205020404" pitchFamily="49" charset="0"/>
              <a:buChar char="o"/>
            </a:pPr>
            <a:endParaRPr lang="en-US" sz="2800" dirty="0" smtClean="0">
              <a:solidFill>
                <a:srgbClr val="002060"/>
              </a:solidFill>
            </a:endParaRPr>
          </a:p>
          <a:p>
            <a:pPr algn="l"/>
            <a:endParaRPr lang="en-US" sz="2800" dirty="0"/>
          </a:p>
        </p:txBody>
      </p:sp>
      <p:sp>
        <p:nvSpPr>
          <p:cNvPr id="10" name="Text Placeholder 1"/>
          <p:cNvSpPr txBox="1">
            <a:spLocks/>
          </p:cNvSpPr>
          <p:nvPr/>
        </p:nvSpPr>
        <p:spPr>
          <a:xfrm>
            <a:off x="6710184" y="348832"/>
            <a:ext cx="5481816" cy="694224"/>
          </a:xfrm>
          <a:prstGeom prst="rect">
            <a:avLst/>
          </a:prstGeom>
          <a:gradFill flip="none" rotWithShape="1">
            <a:gsLst>
              <a:gs pos="37344">
                <a:srgbClr val="422100"/>
              </a:gs>
              <a:gs pos="0">
                <a:srgbClr val="2E1700"/>
              </a:gs>
              <a:gs pos="100000">
                <a:srgbClr val="663300"/>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12, Offenses</a:t>
            </a:r>
            <a:endParaRPr lang="en-US" sz="26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solidFill>
                  <a:srgbClr val="663300"/>
                </a:solidFill>
              </a:rPr>
              <a:t>Proposed City Ordinance</a:t>
            </a:r>
            <a:endParaRPr lang="en-US" b="1" dirty="0">
              <a:solidFill>
                <a:srgbClr val="663300"/>
              </a:solidFill>
            </a:endParaRPr>
          </a:p>
        </p:txBody>
      </p:sp>
    </p:spTree>
    <p:extLst>
      <p:ext uri="{BB962C8B-B14F-4D97-AF65-F5344CB8AC3E}">
        <p14:creationId xmlns:p14="http://schemas.microsoft.com/office/powerpoint/2010/main" val="25738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352763" y="1483894"/>
            <a:ext cx="11486311" cy="523774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smtClean="0">
                <a:solidFill>
                  <a:srgbClr val="422100"/>
                </a:solidFill>
              </a:rPr>
              <a:t>White Rose Cemetery:  </a:t>
            </a:r>
          </a:p>
          <a:p>
            <a:pPr marL="344488" indent="-344488" algn="l">
              <a:buFont typeface="Courier New" panose="02070309020205020404" pitchFamily="49" charset="0"/>
              <a:buChar char="o"/>
            </a:pPr>
            <a:r>
              <a:rPr lang="en-US" sz="2600" dirty="0" smtClean="0">
                <a:solidFill>
                  <a:srgbClr val="422100"/>
                </a:solidFill>
              </a:rPr>
              <a:t>It is an offense to commit any of the following acts in:</a:t>
            </a:r>
          </a:p>
          <a:p>
            <a:pPr marL="342900" indent="-342900" algn="l">
              <a:buFont typeface="Courier New" panose="02070309020205020404" pitchFamily="49" charset="0"/>
              <a:buChar char="o"/>
            </a:pPr>
            <a:r>
              <a:rPr lang="en-US" dirty="0">
                <a:solidFill>
                  <a:srgbClr val="422100"/>
                </a:solidFill>
              </a:rPr>
              <a:t>To use, possess, or discharge firearms or weapons of any description including, but not limited to, air rifles, BB guns, spring guns, bows and arrows, crossbows, rockets, slingshots, paint guns, knives, or any form other forms of weapons capable of inflicting injury to persons, animals, or public property, whether or not such weapons are loaded, unless such park area or facility has been specifically designated and posted for such use or unless the use is in conjunction with an approved program; except this section shall not prohibit and is not intended to regulate in any way pistols, rifles or other firearms, their components, ammunition or supplies, in deference to the State of Oklahoma’s preemption of this subject matter pursuant to Title 21, Oklahoma Statutes, Section 1290.24, and the State of Oklahoma’s regulation and prohibitions applicable to the possession, carrying or bearing of firearms, whether concealed or unconcealed, in Title 21, Oklahoma Statutes, Chapter 53, Sections 1271 et seq., including the Oklahoma Self Defense Act, or as may otherwise be provided by Oklahoma Statute.  </a:t>
            </a:r>
          </a:p>
          <a:p>
            <a:pPr marL="690563" lvl="0" indent="-342900" algn="l">
              <a:buFont typeface="Courier New" panose="02070309020205020404" pitchFamily="49" charset="0"/>
              <a:buChar char="o"/>
            </a:pPr>
            <a:endParaRPr lang="en-US" dirty="0">
              <a:solidFill>
                <a:srgbClr val="422100"/>
              </a:solidFill>
            </a:endParaRPr>
          </a:p>
          <a:p>
            <a:pPr marL="800100" lvl="2" indent="-342900" algn="l">
              <a:buFont typeface="Courier New" panose="02070309020205020404" pitchFamily="49" charset="0"/>
              <a:buChar char="o"/>
            </a:pPr>
            <a:endParaRPr lang="en-US" sz="22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800100" lvl="1" indent="-342900" algn="l">
              <a:buFont typeface="Courier New" panose="02070309020205020404" pitchFamily="49" charset="0"/>
              <a:buChar char="o"/>
            </a:pPr>
            <a:endParaRPr lang="en-US" sz="2800" dirty="0" smtClean="0">
              <a:solidFill>
                <a:srgbClr val="002060"/>
              </a:solidFill>
            </a:endParaRPr>
          </a:p>
          <a:p>
            <a:pPr algn="l"/>
            <a:endParaRPr lang="en-US" sz="2800" dirty="0"/>
          </a:p>
        </p:txBody>
      </p:sp>
      <p:sp>
        <p:nvSpPr>
          <p:cNvPr id="10" name="Text Placeholder 1"/>
          <p:cNvSpPr txBox="1">
            <a:spLocks/>
          </p:cNvSpPr>
          <p:nvPr/>
        </p:nvSpPr>
        <p:spPr>
          <a:xfrm>
            <a:off x="6710184" y="348832"/>
            <a:ext cx="5481816" cy="694224"/>
          </a:xfrm>
          <a:prstGeom prst="rect">
            <a:avLst/>
          </a:prstGeom>
          <a:gradFill flip="none" rotWithShape="1">
            <a:gsLst>
              <a:gs pos="37344">
                <a:srgbClr val="422100"/>
              </a:gs>
              <a:gs pos="0">
                <a:srgbClr val="2E1700"/>
              </a:gs>
              <a:gs pos="100000">
                <a:srgbClr val="663300"/>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12, Offenses</a:t>
            </a:r>
            <a:endParaRPr lang="en-US" sz="26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solidFill>
                  <a:srgbClr val="663300"/>
                </a:solidFill>
              </a:rPr>
              <a:t>Proposed City Ordinance</a:t>
            </a:r>
            <a:endParaRPr lang="en-US" b="1" dirty="0">
              <a:solidFill>
                <a:srgbClr val="663300"/>
              </a:solidFill>
            </a:endParaRPr>
          </a:p>
        </p:txBody>
      </p:sp>
    </p:spTree>
    <p:extLst>
      <p:ext uri="{BB962C8B-B14F-4D97-AF65-F5344CB8AC3E}">
        <p14:creationId xmlns:p14="http://schemas.microsoft.com/office/powerpoint/2010/main" val="181725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352763" y="1483894"/>
            <a:ext cx="11486311" cy="549442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smtClean="0">
                <a:solidFill>
                  <a:srgbClr val="422100"/>
                </a:solidFill>
              </a:rPr>
              <a:t>City Parks and Recreation, Prohibited Acts: </a:t>
            </a:r>
            <a:r>
              <a:rPr lang="en-US" sz="2600" dirty="0">
                <a:solidFill>
                  <a:srgbClr val="422100"/>
                </a:solidFill>
              </a:rPr>
              <a:t>Fireworks, Firearms, and Projectiles</a:t>
            </a:r>
            <a:r>
              <a:rPr lang="en-US" sz="2600" dirty="0" smtClean="0">
                <a:solidFill>
                  <a:srgbClr val="422100"/>
                </a:solidFill>
              </a:rPr>
              <a:t>  </a:t>
            </a:r>
          </a:p>
          <a:p>
            <a:pPr marL="344488" indent="-344488" algn="l">
              <a:buFont typeface="Courier New" panose="02070309020205020404" pitchFamily="49" charset="0"/>
              <a:buChar char="o"/>
            </a:pPr>
            <a:r>
              <a:rPr lang="en-US" sz="2600" dirty="0" smtClean="0">
                <a:solidFill>
                  <a:srgbClr val="422100"/>
                </a:solidFill>
              </a:rPr>
              <a:t>It shall be unlawful for any person:</a:t>
            </a:r>
          </a:p>
          <a:p>
            <a:pPr marL="690563" indent="-342900" algn="l">
              <a:buFont typeface="Courier New" panose="02070309020205020404" pitchFamily="49" charset="0"/>
              <a:buChar char="o"/>
            </a:pPr>
            <a:r>
              <a:rPr lang="en-US" sz="2600" dirty="0" smtClean="0">
                <a:solidFill>
                  <a:srgbClr val="422100"/>
                </a:solidFill>
              </a:rPr>
              <a:t>To </a:t>
            </a:r>
            <a:r>
              <a:rPr lang="en-US" sz="2600" dirty="0">
                <a:solidFill>
                  <a:srgbClr val="422100"/>
                </a:solidFill>
              </a:rPr>
              <a:t>use, possess, or discharge firearms or weapons of any description including, but not limited to, air rifles, BB guns, spring guns, bows and arrows, crossbows, rockets, slingshots, paint guns, knives, or any form other forms of weapons capable of inflicting injury to persons, animals, or public property, whether or not such weapons are loaded, unless such park area or facility has been specifically designated and posted for such use or unless the use is in conjunction with an approved program; except this section shall not prohibit and is not intended to regulate in any way pistols, rifles or other firearms, their components, ammunition or supplies, in deference to the State of Oklahoma’s preemption of this subject matter pursuant to Title 21, Oklahoma Statutes, Section 1290.24, and the State of Oklahoma’s regulation and prohibitions applicable to the possession, carrying or bearing of firearms, whether concealed or unconcealed, in Title 21, Oklahoma Statutes, Chapter 53, Sections 1271 et seq., including the Oklahoma Self Defense Act, or as may otherwise be provided by Oklahoma Statute.  </a:t>
            </a:r>
            <a:endParaRPr lang="en-US" sz="2800" dirty="0" smtClean="0">
              <a:solidFill>
                <a:srgbClr val="002060"/>
              </a:solidFill>
            </a:endParaRPr>
          </a:p>
          <a:p>
            <a:pPr algn="l"/>
            <a:endParaRPr lang="en-US" sz="2800" dirty="0"/>
          </a:p>
        </p:txBody>
      </p:sp>
      <p:sp>
        <p:nvSpPr>
          <p:cNvPr id="10" name="Text Placeholder 1"/>
          <p:cNvSpPr txBox="1">
            <a:spLocks/>
          </p:cNvSpPr>
          <p:nvPr/>
        </p:nvSpPr>
        <p:spPr>
          <a:xfrm>
            <a:off x="6710184" y="256673"/>
            <a:ext cx="5481816" cy="850551"/>
          </a:xfrm>
          <a:prstGeom prst="rect">
            <a:avLst/>
          </a:prstGeom>
          <a:gradFill flip="none" rotWithShape="1">
            <a:gsLst>
              <a:gs pos="37344">
                <a:srgbClr val="422100"/>
              </a:gs>
              <a:gs pos="0">
                <a:srgbClr val="2E1700"/>
              </a:gs>
              <a:gs pos="100000">
                <a:srgbClr val="663300"/>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400" b="1" dirty="0" smtClean="0">
                <a:solidFill>
                  <a:schemeClr val="bg1"/>
                </a:solidFill>
              </a:rPr>
              <a:t>Municipal Code, Chapter 13,</a:t>
            </a:r>
          </a:p>
          <a:p>
            <a:pPr marL="0" indent="0">
              <a:buNone/>
            </a:pPr>
            <a:r>
              <a:rPr lang="en-US" sz="2400" b="1" dirty="0" smtClean="0">
                <a:solidFill>
                  <a:schemeClr val="bg1"/>
                </a:solidFill>
              </a:rPr>
              <a:t> Parks and Recreation</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solidFill>
                  <a:srgbClr val="663300"/>
                </a:solidFill>
              </a:rPr>
              <a:t>Proposed City Ordinance</a:t>
            </a:r>
            <a:endParaRPr lang="en-US" b="1" dirty="0">
              <a:solidFill>
                <a:srgbClr val="663300"/>
              </a:solidFill>
            </a:endParaRPr>
          </a:p>
        </p:txBody>
      </p:sp>
    </p:spTree>
    <p:extLst>
      <p:ext uri="{BB962C8B-B14F-4D97-AF65-F5344CB8AC3E}">
        <p14:creationId xmlns:p14="http://schemas.microsoft.com/office/powerpoint/2010/main" val="293593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352763" y="1876926"/>
            <a:ext cx="11486311" cy="39784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600" dirty="0" smtClean="0">
                <a:solidFill>
                  <a:srgbClr val="422100"/>
                </a:solidFill>
              </a:rPr>
              <a:t>Hudson Lake Water Reservoir: Use Conditions</a:t>
            </a:r>
          </a:p>
          <a:p>
            <a:pPr marL="344488" indent="-344488" algn="l">
              <a:buFont typeface="Courier New" panose="02070309020205020404" pitchFamily="49" charset="0"/>
              <a:buChar char="o"/>
            </a:pPr>
            <a:r>
              <a:rPr lang="en-US" sz="2600" dirty="0" smtClean="0">
                <a:solidFill>
                  <a:srgbClr val="422100"/>
                </a:solidFill>
              </a:rPr>
              <a:t>No person shall </a:t>
            </a:r>
            <a:r>
              <a:rPr lang="en-US" dirty="0">
                <a:solidFill>
                  <a:srgbClr val="422100"/>
                </a:solidFill>
              </a:rPr>
              <a:t>bring or use firearms of any kind on the premises, except shotguns to be used in hunting ducks in duck hunting season, and as further excepted in Article I, Section 13-6(3) of this Chapter.  </a:t>
            </a:r>
          </a:p>
          <a:p>
            <a:pPr marL="344488" indent="-344488" algn="l">
              <a:buFont typeface="Courier New" panose="02070309020205020404" pitchFamily="49" charset="0"/>
              <a:buChar char="o"/>
            </a:pPr>
            <a:endParaRPr lang="en-US" sz="2800" dirty="0"/>
          </a:p>
        </p:txBody>
      </p:sp>
      <p:sp>
        <p:nvSpPr>
          <p:cNvPr id="10" name="Text Placeholder 1"/>
          <p:cNvSpPr txBox="1">
            <a:spLocks/>
          </p:cNvSpPr>
          <p:nvPr/>
        </p:nvSpPr>
        <p:spPr>
          <a:xfrm>
            <a:off x="6710184" y="256673"/>
            <a:ext cx="5481816" cy="850551"/>
          </a:xfrm>
          <a:prstGeom prst="rect">
            <a:avLst/>
          </a:prstGeom>
          <a:gradFill flip="none" rotWithShape="1">
            <a:gsLst>
              <a:gs pos="37344">
                <a:srgbClr val="422100"/>
              </a:gs>
              <a:gs pos="0">
                <a:srgbClr val="2E1700"/>
              </a:gs>
              <a:gs pos="100000">
                <a:srgbClr val="663300"/>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400" b="1" dirty="0" smtClean="0">
                <a:solidFill>
                  <a:schemeClr val="bg1"/>
                </a:solidFill>
              </a:rPr>
              <a:t>Municipal Code, Chapter 13,</a:t>
            </a:r>
          </a:p>
          <a:p>
            <a:pPr marL="0" indent="0">
              <a:buNone/>
            </a:pPr>
            <a:r>
              <a:rPr lang="en-US" sz="2400" b="1" dirty="0" smtClean="0">
                <a:solidFill>
                  <a:schemeClr val="bg1"/>
                </a:solidFill>
              </a:rPr>
              <a:t> Parks and Recreation</a:t>
            </a:r>
            <a:endParaRPr lang="en-US" sz="24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solidFill>
                  <a:srgbClr val="663300"/>
                </a:solidFill>
              </a:rPr>
              <a:t>Proposed City Ordinance</a:t>
            </a:r>
            <a:endParaRPr lang="en-US" b="1" dirty="0">
              <a:solidFill>
                <a:srgbClr val="663300"/>
              </a:solidFill>
            </a:endParaRPr>
          </a:p>
        </p:txBody>
      </p:sp>
    </p:spTree>
    <p:extLst>
      <p:ext uri="{BB962C8B-B14F-4D97-AF65-F5344CB8AC3E}">
        <p14:creationId xmlns:p14="http://schemas.microsoft.com/office/powerpoint/2010/main" val="39536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958213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400090" y="392430"/>
            <a:ext cx="5391860" cy="1493520"/>
          </a:xfrm>
          <a:prstGeom prst="rect">
            <a:avLst/>
          </a:prstGeom>
        </p:spPr>
      </p:pic>
      <p:sp>
        <p:nvSpPr>
          <p:cNvPr id="5" name="Subtitle 2"/>
          <p:cNvSpPr txBox="1">
            <a:spLocks/>
          </p:cNvSpPr>
          <p:nvPr/>
        </p:nvSpPr>
        <p:spPr>
          <a:xfrm>
            <a:off x="623284" y="2902088"/>
            <a:ext cx="10706100" cy="175260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Courier New" panose="02070309020205020404" pitchFamily="49" charset="0"/>
              <a:buChar char="o"/>
            </a:pPr>
            <a:r>
              <a:rPr lang="en-US" sz="3000" dirty="0" smtClean="0"/>
              <a:t>State Question 788 (June 2018) legalized marijuana for medical use</a:t>
            </a:r>
          </a:p>
          <a:p>
            <a:pPr marL="342900" indent="-342900" algn="l">
              <a:buFont typeface="Courier New" panose="02070309020205020404" pitchFamily="49" charset="0"/>
              <a:buChar char="o"/>
            </a:pPr>
            <a:r>
              <a:rPr lang="en-US" sz="3000" dirty="0" smtClean="0"/>
              <a:t>Oklahoma joins 29 other states</a:t>
            </a:r>
          </a:p>
          <a:p>
            <a:pPr marL="342900" indent="-342900" algn="l">
              <a:buFont typeface="Courier New" panose="02070309020205020404" pitchFamily="49" charset="0"/>
              <a:buChar char="o"/>
            </a:pPr>
            <a:r>
              <a:rPr lang="en-US" sz="3000" dirty="0" smtClean="0"/>
              <a:t>Regulated by Oklahoma State Department of </a:t>
            </a:r>
            <a:r>
              <a:rPr lang="en-US" sz="3000" dirty="0" smtClean="0"/>
              <a:t>Health and The Oklahoma Medical Marijuana Authority</a:t>
            </a:r>
            <a:endParaRPr lang="en-US" sz="3000" dirty="0" smtClean="0"/>
          </a:p>
          <a:p>
            <a:pPr algn="l"/>
            <a:endParaRPr lang="en-US" sz="2800" dirty="0"/>
          </a:p>
        </p:txBody>
      </p:sp>
      <p:sp>
        <p:nvSpPr>
          <p:cNvPr id="7" name="TextBox 6"/>
          <p:cNvSpPr txBox="1"/>
          <p:nvPr/>
        </p:nvSpPr>
        <p:spPr>
          <a:xfrm>
            <a:off x="518615" y="286603"/>
            <a:ext cx="5117911" cy="1938992"/>
          </a:xfrm>
          <a:prstGeom prst="rect">
            <a:avLst/>
          </a:prstGeom>
          <a:noFill/>
        </p:spPr>
        <p:txBody>
          <a:bodyPr wrap="square" rtlCol="0">
            <a:spAutoFit/>
          </a:bodyPr>
          <a:lstStyle/>
          <a:p>
            <a:pPr algn="ctr"/>
            <a:r>
              <a:rPr lang="en-US" sz="6000" b="1" dirty="0" smtClean="0"/>
              <a:t>MEDICAL MARIJUANA</a:t>
            </a:r>
            <a:endParaRPr lang="en-US" sz="6000" b="1" dirty="0"/>
          </a:p>
        </p:txBody>
      </p:sp>
    </p:spTree>
    <p:extLst>
      <p:ext uri="{BB962C8B-B14F-4D97-AF65-F5344CB8AC3E}">
        <p14:creationId xmlns:p14="http://schemas.microsoft.com/office/powerpoint/2010/main" val="428180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335507" y="326409"/>
            <a:ext cx="8229600" cy="63976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Provisions of New State Law</a:t>
            </a:r>
            <a:endParaRPr lang="en-US" b="1" dirty="0"/>
          </a:p>
        </p:txBody>
      </p:sp>
      <p:sp>
        <p:nvSpPr>
          <p:cNvPr id="7" name="Right Arrow Callout 6"/>
          <p:cNvSpPr/>
          <p:nvPr/>
        </p:nvSpPr>
        <p:spPr>
          <a:xfrm>
            <a:off x="606889" y="1126957"/>
            <a:ext cx="2442949" cy="1023582"/>
          </a:xfrm>
          <a:prstGeom prst="rightArrowCallou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lumMod val="50000"/>
                  </a:schemeClr>
                </a:solidFill>
              </a:rPr>
              <a:t>Patient</a:t>
            </a:r>
          </a:p>
          <a:p>
            <a:pPr algn="ctr"/>
            <a:r>
              <a:rPr lang="en-US" sz="2800" b="1" dirty="0" smtClean="0">
                <a:solidFill>
                  <a:schemeClr val="tx2">
                    <a:lumMod val="50000"/>
                  </a:schemeClr>
                </a:solidFill>
              </a:rPr>
              <a:t>License</a:t>
            </a:r>
            <a:endParaRPr lang="en-US" sz="2800" b="1" dirty="0">
              <a:solidFill>
                <a:schemeClr val="tx2">
                  <a:lumMod val="50000"/>
                </a:schemeClr>
              </a:solidFill>
            </a:endParaRPr>
          </a:p>
        </p:txBody>
      </p:sp>
      <p:sp>
        <p:nvSpPr>
          <p:cNvPr id="8" name="Right Arrow Callout 7"/>
          <p:cNvSpPr/>
          <p:nvPr/>
        </p:nvSpPr>
        <p:spPr>
          <a:xfrm>
            <a:off x="464024" y="5290832"/>
            <a:ext cx="3016155" cy="1194179"/>
          </a:xfrm>
          <a:prstGeom prst="rightArrowCallou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lumMod val="50000"/>
                  </a:schemeClr>
                </a:solidFill>
              </a:rPr>
              <a:t>Caregiver</a:t>
            </a:r>
          </a:p>
          <a:p>
            <a:pPr algn="ctr"/>
            <a:r>
              <a:rPr lang="en-US" sz="2800" b="1" dirty="0" smtClean="0">
                <a:solidFill>
                  <a:schemeClr val="tx2">
                    <a:lumMod val="50000"/>
                  </a:schemeClr>
                </a:solidFill>
              </a:rPr>
              <a:t>License</a:t>
            </a:r>
            <a:endParaRPr lang="en-US" sz="2800" b="1" dirty="0">
              <a:solidFill>
                <a:schemeClr val="tx2">
                  <a:lumMod val="50000"/>
                </a:schemeClr>
              </a:solidFill>
            </a:endParaRPr>
          </a:p>
        </p:txBody>
      </p:sp>
      <p:sp>
        <p:nvSpPr>
          <p:cNvPr id="22" name="Text Placeholder 40"/>
          <p:cNvSpPr txBox="1">
            <a:spLocks/>
          </p:cNvSpPr>
          <p:nvPr/>
        </p:nvSpPr>
        <p:spPr>
          <a:xfrm>
            <a:off x="3562066" y="1052012"/>
            <a:ext cx="8208402" cy="3847532"/>
          </a:xfrm>
          <a:prstGeom prst="rect">
            <a:avLst/>
          </a:prstGeom>
          <a:effectLst>
            <a:glow rad="228600">
              <a:schemeClr val="accent1">
                <a:satMod val="175000"/>
                <a:alpha val="40000"/>
              </a:schemeClr>
            </a:glow>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457200">
              <a:buFont typeface="Courier New" panose="02070309020205020404" pitchFamily="49" charset="0"/>
              <a:buChar char="o"/>
            </a:pPr>
            <a:r>
              <a:rPr lang="en-US" sz="2400" dirty="0" smtClean="0">
                <a:latin typeface="Calibri" panose="020F0502020204030204" pitchFamily="34" charset="0"/>
                <a:cs typeface="Calibri" panose="020F0502020204030204" pitchFamily="34" charset="0"/>
              </a:rPr>
              <a:t>Consume marijuana legally</a:t>
            </a:r>
          </a:p>
          <a:p>
            <a:pPr marL="514350" indent="-457200">
              <a:buFont typeface="Courier New" panose="02070309020205020404" pitchFamily="49" charset="0"/>
              <a:buChar char="o"/>
            </a:pPr>
            <a:r>
              <a:rPr lang="en-US" sz="2400" dirty="0" smtClean="0">
                <a:latin typeface="Calibri" panose="020F0502020204030204" pitchFamily="34" charset="0"/>
                <a:cs typeface="Calibri" panose="020F0502020204030204" pitchFamily="34" charset="0"/>
              </a:rPr>
              <a:t>Legally possess:</a:t>
            </a:r>
          </a:p>
          <a:p>
            <a:pPr marL="1084263" lvl="1" indent="-457200">
              <a:buFont typeface="Courier New" panose="02070309020205020404" pitchFamily="49" charset="0"/>
              <a:buChar char="o"/>
            </a:pPr>
            <a:r>
              <a:rPr lang="en-US" dirty="0" smtClean="0">
                <a:latin typeface="Calibri" panose="020F0502020204030204" pitchFamily="34" charset="0"/>
                <a:cs typeface="Calibri" panose="020F0502020204030204" pitchFamily="34" charset="0"/>
              </a:rPr>
              <a:t>Up to 3 ounces of marijuana on their person</a:t>
            </a:r>
          </a:p>
          <a:p>
            <a:pPr marL="1084263" lvl="1" indent="-457200">
              <a:buFont typeface="Courier New" panose="02070309020205020404" pitchFamily="49" charset="0"/>
              <a:buChar char="o"/>
            </a:pPr>
            <a:r>
              <a:rPr lang="en-US" dirty="0" smtClean="0">
                <a:latin typeface="Calibri" panose="020F0502020204030204" pitchFamily="34" charset="0"/>
                <a:cs typeface="Calibri" panose="020F0502020204030204" pitchFamily="34" charset="0"/>
              </a:rPr>
              <a:t>6 mature marijuana plants</a:t>
            </a:r>
          </a:p>
          <a:p>
            <a:pPr marL="1084263" lvl="1" indent="-457200">
              <a:buFont typeface="Courier New" panose="02070309020205020404" pitchFamily="49" charset="0"/>
              <a:buChar char="o"/>
            </a:pPr>
            <a:r>
              <a:rPr lang="en-US" dirty="0" smtClean="0">
                <a:latin typeface="Calibri" panose="020F0502020204030204" pitchFamily="34" charset="0"/>
                <a:cs typeface="Calibri" panose="020F0502020204030204" pitchFamily="34" charset="0"/>
              </a:rPr>
              <a:t>6 seedling plants</a:t>
            </a:r>
          </a:p>
          <a:p>
            <a:pPr marL="1084263" lvl="1" indent="-457200">
              <a:buFont typeface="Courier New" panose="02070309020205020404" pitchFamily="49" charset="0"/>
              <a:buChar char="o"/>
            </a:pPr>
            <a:r>
              <a:rPr lang="en-US" dirty="0" smtClean="0">
                <a:latin typeface="Calibri" panose="020F0502020204030204" pitchFamily="34" charset="0"/>
                <a:cs typeface="Calibri" panose="020F0502020204030204" pitchFamily="34" charset="0"/>
              </a:rPr>
              <a:t>1 ounce of concentrated marijuana</a:t>
            </a:r>
          </a:p>
          <a:p>
            <a:pPr marL="1084263" lvl="1" indent="-457200">
              <a:buFont typeface="Courier New" panose="02070309020205020404" pitchFamily="49" charset="0"/>
              <a:buChar char="o"/>
            </a:pPr>
            <a:r>
              <a:rPr lang="en-US" dirty="0" smtClean="0">
                <a:latin typeface="Calibri" panose="020F0502020204030204" pitchFamily="34" charset="0"/>
                <a:cs typeface="Calibri" panose="020F0502020204030204" pitchFamily="34" charset="0"/>
              </a:rPr>
              <a:t>72 ounces of edible marijuana</a:t>
            </a:r>
          </a:p>
          <a:p>
            <a:pPr marL="1084263" lvl="1" indent="-457200">
              <a:buFont typeface="Courier New" panose="02070309020205020404" pitchFamily="49" charset="0"/>
              <a:buChar char="o"/>
            </a:pPr>
            <a:r>
              <a:rPr lang="en-US" dirty="0" smtClean="0">
                <a:latin typeface="Calibri" panose="020F0502020204030204" pitchFamily="34" charset="0"/>
                <a:cs typeface="Calibri" panose="020F0502020204030204" pitchFamily="34" charset="0"/>
              </a:rPr>
              <a:t>8 ounces of marijuana</a:t>
            </a:r>
          </a:p>
          <a:p>
            <a:pPr marL="514350" indent="-457200">
              <a:buFont typeface="Courier New" panose="02070309020205020404" pitchFamily="49" charset="0"/>
              <a:buChar char="o"/>
            </a:pPr>
            <a:r>
              <a:rPr lang="en-US" sz="2400" dirty="0" smtClean="0">
                <a:latin typeface="Calibri" panose="020F0502020204030204" pitchFamily="34" charset="0"/>
                <a:cs typeface="Calibri" panose="020F0502020204030204" pitchFamily="34" charset="0"/>
              </a:rPr>
              <a:t>May </a:t>
            </a:r>
            <a:r>
              <a:rPr lang="en-US" sz="2400" dirty="0" smtClean="0">
                <a:latin typeface="Calibri" panose="020F0502020204030204" pitchFamily="34" charset="0"/>
                <a:cs typeface="Calibri" panose="020F0502020204030204" pitchFamily="34" charset="0"/>
              </a:rPr>
              <a:t>cultivate marijuana for personal medical use </a:t>
            </a:r>
          </a:p>
          <a:p>
            <a:pPr marL="514350" indent="-457200">
              <a:buFont typeface="Courier New" panose="02070309020205020404" pitchFamily="49" charset="0"/>
              <a:buChar char="o"/>
            </a:pPr>
            <a:r>
              <a:rPr lang="en-US" sz="2400" dirty="0" smtClean="0">
                <a:latin typeface="Calibri" panose="020F0502020204030204" pitchFamily="34" charset="0"/>
                <a:cs typeface="Calibri" panose="020F0502020204030204" pitchFamily="34" charset="0"/>
              </a:rPr>
              <a:t>Protections provided for patient license holder,  including employers</a:t>
            </a:r>
          </a:p>
          <a:p>
            <a:pPr marL="342900" indent="-285750">
              <a:buFont typeface="Courier New" panose="02070309020205020404" pitchFamily="49" charset="0"/>
              <a:buChar char="o"/>
            </a:pPr>
            <a:endParaRPr lang="en-US" sz="2400" dirty="0">
              <a:latin typeface="Calibri" panose="020F0502020204030204" pitchFamily="34" charset="0"/>
              <a:cs typeface="Calibri" panose="020F0502020204030204" pitchFamily="34" charset="0"/>
            </a:endParaRPr>
          </a:p>
        </p:txBody>
      </p:sp>
      <p:sp>
        <p:nvSpPr>
          <p:cNvPr id="23" name="Text Placeholder 40"/>
          <p:cNvSpPr txBox="1">
            <a:spLocks/>
          </p:cNvSpPr>
          <p:nvPr/>
        </p:nvSpPr>
        <p:spPr>
          <a:xfrm>
            <a:off x="3597329" y="5491410"/>
            <a:ext cx="5562600" cy="1143000"/>
          </a:xfrm>
          <a:prstGeom prst="rect">
            <a:avLst/>
          </a:prstGeom>
          <a:effectLst>
            <a:glow rad="228600">
              <a:schemeClr val="accent1">
                <a:satMod val="175000"/>
                <a:alpha val="40000"/>
              </a:schemeClr>
            </a:glow>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85750">
              <a:buFont typeface="Courier New" panose="02070309020205020404" pitchFamily="49" charset="0"/>
              <a:buChar char="o"/>
            </a:pPr>
            <a:r>
              <a:rPr lang="en-US" sz="2400" dirty="0" smtClean="0">
                <a:latin typeface="Calibri" panose="020F0502020204030204" pitchFamily="34" charset="0"/>
                <a:cs typeface="Calibri" panose="020F0502020204030204" pitchFamily="34" charset="0"/>
              </a:rPr>
              <a:t>Issued for licensed homebound patients</a:t>
            </a:r>
          </a:p>
          <a:p>
            <a:pPr marL="342900" indent="-285750">
              <a:buFont typeface="Courier New" panose="02070309020205020404" pitchFamily="49" charset="0"/>
              <a:buChar char="o"/>
            </a:pPr>
            <a:r>
              <a:rPr lang="en-US" sz="2400" dirty="0" smtClean="0">
                <a:latin typeface="Calibri" panose="020F0502020204030204" pitchFamily="34" charset="0"/>
                <a:cs typeface="Calibri" panose="020F0502020204030204" pitchFamily="34" charset="0"/>
              </a:rPr>
              <a:t>Given same rights as patient</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20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 calcmode="lin" valueType="num">
                                      <p:cBhvr additive="base">
                                        <p:cTn id="1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 calcmode="lin" valueType="num">
                                      <p:cBhvr additive="base">
                                        <p:cTn id="19"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22">
                                            <p:txEl>
                                              <p:pRg st="2" end="2"/>
                                            </p:txEl>
                                          </p:spTgt>
                                        </p:tgtEl>
                                        <p:attrNameLst>
                                          <p:attrName>style.visibility</p:attrName>
                                        </p:attrNameLst>
                                      </p:cBhvr>
                                      <p:to>
                                        <p:strVal val="visible"/>
                                      </p:to>
                                    </p:set>
                                    <p:anim calcmode="lin" valueType="num">
                                      <p:cBhvr additive="base">
                                        <p:cTn id="24"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2">
                                            <p:txEl>
                                              <p:pRg st="3" end="3"/>
                                            </p:txEl>
                                          </p:spTgt>
                                        </p:tgtEl>
                                        <p:attrNameLst>
                                          <p:attrName>style.visibility</p:attrName>
                                        </p:attrNameLst>
                                      </p:cBhvr>
                                      <p:to>
                                        <p:strVal val="visible"/>
                                      </p:to>
                                    </p:set>
                                    <p:anim calcmode="lin" valueType="num">
                                      <p:cBhvr additive="base">
                                        <p:cTn id="29"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
                                            <p:txEl>
                                              <p:pRg st="3" end="3"/>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nodeType="afterEffect">
                                  <p:stCondLst>
                                    <p:cond delay="0"/>
                                  </p:stCondLst>
                                  <p:childTnLst>
                                    <p:set>
                                      <p:cBhvr>
                                        <p:cTn id="33" dur="1" fill="hold">
                                          <p:stCondLst>
                                            <p:cond delay="0"/>
                                          </p:stCondLst>
                                        </p:cTn>
                                        <p:tgtEl>
                                          <p:spTgt spid="22">
                                            <p:txEl>
                                              <p:pRg st="4" end="4"/>
                                            </p:txEl>
                                          </p:spTgt>
                                        </p:tgtEl>
                                        <p:attrNameLst>
                                          <p:attrName>style.visibility</p:attrName>
                                        </p:attrNameLst>
                                      </p:cBhvr>
                                      <p:to>
                                        <p:strVal val="visible"/>
                                      </p:to>
                                    </p:set>
                                    <p:anim calcmode="lin" valueType="num">
                                      <p:cBhvr additive="base">
                                        <p:cTn id="34" dur="500" fill="hold"/>
                                        <p:tgtEl>
                                          <p:spTgt spid="22">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2">
                                            <p:txEl>
                                              <p:pRg st="4" end="4"/>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nodeType="afterEffect">
                                  <p:stCondLst>
                                    <p:cond delay="0"/>
                                  </p:stCondLst>
                                  <p:childTnLst>
                                    <p:set>
                                      <p:cBhvr>
                                        <p:cTn id="38" dur="1" fill="hold">
                                          <p:stCondLst>
                                            <p:cond delay="0"/>
                                          </p:stCondLst>
                                        </p:cTn>
                                        <p:tgtEl>
                                          <p:spTgt spid="22">
                                            <p:txEl>
                                              <p:pRg st="5" end="5"/>
                                            </p:txEl>
                                          </p:spTgt>
                                        </p:tgtEl>
                                        <p:attrNameLst>
                                          <p:attrName>style.visibility</p:attrName>
                                        </p:attrNameLst>
                                      </p:cBhvr>
                                      <p:to>
                                        <p:strVal val="visible"/>
                                      </p:to>
                                    </p:set>
                                    <p:anim calcmode="lin" valueType="num">
                                      <p:cBhvr additive="base">
                                        <p:cTn id="39" dur="500" fill="hold"/>
                                        <p:tgtEl>
                                          <p:spTgt spid="22">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
                                            <p:txEl>
                                              <p:pRg st="5" end="5"/>
                                            </p:txEl>
                                          </p:spTgt>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4" fill="hold" nodeType="afterEffect">
                                  <p:stCondLst>
                                    <p:cond delay="0"/>
                                  </p:stCondLst>
                                  <p:childTnLst>
                                    <p:set>
                                      <p:cBhvr>
                                        <p:cTn id="43" dur="1" fill="hold">
                                          <p:stCondLst>
                                            <p:cond delay="0"/>
                                          </p:stCondLst>
                                        </p:cTn>
                                        <p:tgtEl>
                                          <p:spTgt spid="22">
                                            <p:txEl>
                                              <p:pRg st="6" end="6"/>
                                            </p:txEl>
                                          </p:spTgt>
                                        </p:tgtEl>
                                        <p:attrNameLst>
                                          <p:attrName>style.visibility</p:attrName>
                                        </p:attrNameLst>
                                      </p:cBhvr>
                                      <p:to>
                                        <p:strVal val="visible"/>
                                      </p:to>
                                    </p:set>
                                    <p:anim calcmode="lin" valueType="num">
                                      <p:cBhvr additive="base">
                                        <p:cTn id="44" dur="500" fill="hold"/>
                                        <p:tgtEl>
                                          <p:spTgt spid="22">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2">
                                            <p:txEl>
                                              <p:pRg st="6" end="6"/>
                                            </p:txEl>
                                          </p:spTgt>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nodeType="afterEffect">
                                  <p:stCondLst>
                                    <p:cond delay="0"/>
                                  </p:stCondLst>
                                  <p:childTnLst>
                                    <p:set>
                                      <p:cBhvr>
                                        <p:cTn id="48" dur="1" fill="hold">
                                          <p:stCondLst>
                                            <p:cond delay="0"/>
                                          </p:stCondLst>
                                        </p:cTn>
                                        <p:tgtEl>
                                          <p:spTgt spid="22">
                                            <p:txEl>
                                              <p:pRg st="7" end="7"/>
                                            </p:txEl>
                                          </p:spTgt>
                                        </p:tgtEl>
                                        <p:attrNameLst>
                                          <p:attrName>style.visibility</p:attrName>
                                        </p:attrNameLst>
                                      </p:cBhvr>
                                      <p:to>
                                        <p:strVal val="visible"/>
                                      </p:to>
                                    </p:set>
                                    <p:anim calcmode="lin" valueType="num">
                                      <p:cBhvr additive="base">
                                        <p:cTn id="49" dur="500" fill="hold"/>
                                        <p:tgtEl>
                                          <p:spTgt spid="2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
                                            <p:txEl>
                                              <p:pRg st="8" end="8"/>
                                            </p:txEl>
                                          </p:spTgt>
                                        </p:tgtEl>
                                        <p:attrNameLst>
                                          <p:attrName>style.visibility</p:attrName>
                                        </p:attrNameLst>
                                      </p:cBhvr>
                                      <p:to>
                                        <p:strVal val="visible"/>
                                      </p:to>
                                    </p:set>
                                    <p:anim calcmode="lin" valueType="num">
                                      <p:cBhvr additive="base">
                                        <p:cTn id="55" dur="500" fill="hold"/>
                                        <p:tgtEl>
                                          <p:spTgt spid="2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2">
                                            <p:txEl>
                                              <p:pRg st="9" end="9"/>
                                            </p:txEl>
                                          </p:spTgt>
                                        </p:tgtEl>
                                        <p:attrNameLst>
                                          <p:attrName>style.visibility</p:attrName>
                                        </p:attrNameLst>
                                      </p:cBhvr>
                                      <p:to>
                                        <p:strVal val="visible"/>
                                      </p:to>
                                    </p:set>
                                    <p:anim calcmode="lin" valueType="num">
                                      <p:cBhvr additive="base">
                                        <p:cTn id="61" dur="500" fill="hold"/>
                                        <p:tgtEl>
                                          <p:spTgt spid="2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ppt_x"/>
                                          </p:val>
                                        </p:tav>
                                        <p:tav tm="100000">
                                          <p:val>
                                            <p:strVal val="#ppt_x"/>
                                          </p:val>
                                        </p:tav>
                                      </p:tavLst>
                                    </p:anim>
                                    <p:anim calcmode="lin" valueType="num">
                                      <p:cBhvr additive="base">
                                        <p:cTn id="6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3">
                                            <p:txEl>
                                              <p:pRg st="0" end="0"/>
                                            </p:txEl>
                                          </p:spTgt>
                                        </p:tgtEl>
                                        <p:attrNameLst>
                                          <p:attrName>style.visibility</p:attrName>
                                        </p:attrNameLst>
                                      </p:cBhvr>
                                      <p:to>
                                        <p:strVal val="visible"/>
                                      </p:to>
                                    </p:set>
                                    <p:anim calcmode="lin" valueType="num">
                                      <p:cBhvr additive="base">
                                        <p:cTn id="7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3">
                                            <p:txEl>
                                              <p:pRg st="1" end="1"/>
                                            </p:txEl>
                                          </p:spTgt>
                                        </p:tgtEl>
                                        <p:attrNameLst>
                                          <p:attrName>style.visibility</p:attrName>
                                        </p:attrNameLst>
                                      </p:cBhvr>
                                      <p:to>
                                        <p:strVal val="visible"/>
                                      </p:to>
                                    </p:set>
                                    <p:anim calcmode="lin" valueType="num">
                                      <p:cBhvr additive="base">
                                        <p:cTn id="79"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p:cNvSpPr txBox="1">
            <a:spLocks/>
          </p:cNvSpPr>
          <p:nvPr/>
        </p:nvSpPr>
        <p:spPr>
          <a:xfrm>
            <a:off x="198347" y="661689"/>
            <a:ext cx="8229600" cy="63976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Provisions of New State Law</a:t>
            </a:r>
            <a:endParaRPr lang="en-US" b="1" dirty="0"/>
          </a:p>
        </p:txBody>
      </p:sp>
      <p:sp>
        <p:nvSpPr>
          <p:cNvPr id="7" name="Right Arrow Callout 6"/>
          <p:cNvSpPr/>
          <p:nvPr/>
        </p:nvSpPr>
        <p:spPr>
          <a:xfrm>
            <a:off x="77820" y="1588372"/>
            <a:ext cx="3268494" cy="1563390"/>
          </a:xfrm>
          <a:prstGeom prst="rightArrowCallou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lumMod val="50000"/>
                  </a:schemeClr>
                </a:solidFill>
              </a:rPr>
              <a:t>License for</a:t>
            </a:r>
          </a:p>
          <a:p>
            <a:pPr algn="ctr"/>
            <a:r>
              <a:rPr lang="en-US" sz="2400" b="1" dirty="0" smtClean="0">
                <a:solidFill>
                  <a:schemeClr val="tx2">
                    <a:lumMod val="50000"/>
                  </a:schemeClr>
                </a:solidFill>
              </a:rPr>
              <a:t>Commercial</a:t>
            </a:r>
          </a:p>
          <a:p>
            <a:pPr algn="ctr"/>
            <a:r>
              <a:rPr lang="en-US" sz="2400" b="1" dirty="0" smtClean="0">
                <a:solidFill>
                  <a:schemeClr val="tx2">
                    <a:lumMod val="50000"/>
                  </a:schemeClr>
                </a:solidFill>
              </a:rPr>
              <a:t>Establishments</a:t>
            </a:r>
            <a:endParaRPr lang="en-US" sz="2400" b="1" dirty="0">
              <a:solidFill>
                <a:schemeClr val="tx2">
                  <a:lumMod val="50000"/>
                </a:schemeClr>
              </a:solidFill>
            </a:endParaRPr>
          </a:p>
        </p:txBody>
      </p:sp>
      <p:sp>
        <p:nvSpPr>
          <p:cNvPr id="9" name="Text Placeholder 40"/>
          <p:cNvSpPr txBox="1">
            <a:spLocks/>
          </p:cNvSpPr>
          <p:nvPr/>
        </p:nvSpPr>
        <p:spPr>
          <a:xfrm>
            <a:off x="3282436" y="1559670"/>
            <a:ext cx="8312934" cy="51816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285750">
              <a:buFont typeface="Courier New" panose="02070309020205020404" pitchFamily="49" charset="0"/>
              <a:buChar char="o"/>
            </a:pPr>
            <a:r>
              <a:rPr lang="en-US" sz="2400" dirty="0" smtClean="0"/>
              <a:t>State License for Commercial Dispensary</a:t>
            </a:r>
            <a:r>
              <a:rPr lang="en-US" sz="2400" dirty="0" smtClean="0"/>
              <a:t>, </a:t>
            </a:r>
            <a:r>
              <a:rPr lang="en-US" sz="2400" dirty="0" smtClean="0"/>
              <a:t>Growing. and Processing </a:t>
            </a:r>
            <a:r>
              <a:rPr lang="en-US" sz="2400" dirty="0" smtClean="0"/>
              <a:t>Facility</a:t>
            </a:r>
          </a:p>
          <a:p>
            <a:pPr marL="342900" indent="-285750">
              <a:buFont typeface="Courier New" panose="02070309020205020404" pitchFamily="49" charset="0"/>
              <a:buChar char="o"/>
            </a:pPr>
            <a:r>
              <a:rPr lang="en-US" sz="2400" dirty="0"/>
              <a:t>Only a licensed medical marijuana </a:t>
            </a:r>
            <a:r>
              <a:rPr lang="en-US" sz="2400" dirty="0" smtClean="0"/>
              <a:t>retailer (dispensary) </a:t>
            </a:r>
            <a:r>
              <a:rPr lang="en-US" sz="2400" dirty="0"/>
              <a:t>may conduct retail sales of marijuana or marijuana derivatives</a:t>
            </a:r>
          </a:p>
          <a:p>
            <a:pPr marL="342900" indent="-285750">
              <a:buFont typeface="Courier New" panose="02070309020205020404" pitchFamily="49" charset="0"/>
              <a:buChar char="o"/>
            </a:pPr>
            <a:r>
              <a:rPr lang="en-US" sz="2400" dirty="0" smtClean="0"/>
              <a:t>No </a:t>
            </a:r>
            <a:r>
              <a:rPr lang="en-US" sz="2400" dirty="0" smtClean="0"/>
              <a:t>City may unduly change or restrict zoning laws to prevent the opening of a retail marijuana </a:t>
            </a:r>
            <a:r>
              <a:rPr lang="en-US" sz="2400" dirty="0" smtClean="0"/>
              <a:t>establishment (dispensary)</a:t>
            </a:r>
            <a:endParaRPr lang="en-US" sz="2400" dirty="0" smtClean="0"/>
          </a:p>
          <a:p>
            <a:pPr marL="342900" indent="-285750">
              <a:buFont typeface="Courier New" panose="02070309020205020404" pitchFamily="49" charset="0"/>
              <a:buChar char="o"/>
            </a:pPr>
            <a:r>
              <a:rPr lang="en-US" sz="2400" dirty="0" smtClean="0"/>
              <a:t>The location of any retail marijuana </a:t>
            </a:r>
            <a:r>
              <a:rPr lang="en-US" sz="2400" dirty="0" smtClean="0"/>
              <a:t>establishment (dispensary) </a:t>
            </a:r>
            <a:r>
              <a:rPr lang="en-US" sz="2400" dirty="0" smtClean="0"/>
              <a:t>is prohibited within 1,000’ of any public or private school entrance</a:t>
            </a:r>
          </a:p>
          <a:p>
            <a:pPr marL="342900" indent="-285750">
              <a:buFont typeface="Courier New" panose="02070309020205020404" pitchFamily="49" charset="0"/>
              <a:buChar char="o"/>
            </a:pPr>
            <a:r>
              <a:rPr lang="en-US" sz="2400" dirty="0" smtClean="0"/>
              <a:t>Selling</a:t>
            </a:r>
            <a:r>
              <a:rPr lang="en-US" sz="2400" dirty="0" smtClean="0"/>
              <a:t>, manufacturing, distribution, and possession of medical marijuana paraphernalia is legal</a:t>
            </a:r>
          </a:p>
          <a:p>
            <a:pPr marL="342900" indent="-285750">
              <a:buFont typeface="Courier New" panose="02070309020205020404" pitchFamily="49" charset="0"/>
              <a:buChar char="o"/>
            </a:pPr>
            <a:r>
              <a:rPr lang="en-US" sz="2400" dirty="0" smtClean="0"/>
              <a:t>7% State Sales </a:t>
            </a:r>
            <a:r>
              <a:rPr lang="en-US" sz="2400" dirty="0" smtClean="0"/>
              <a:t>Tax charged at the point of sale</a:t>
            </a:r>
            <a:endParaRPr lang="en-US" sz="2900" dirty="0" smtClean="0"/>
          </a:p>
          <a:p>
            <a:pPr marL="342900" indent="-285750">
              <a:buFont typeface="Courier New" panose="02070309020205020404" pitchFamily="49" charset="0"/>
              <a:buChar char="o"/>
            </a:pPr>
            <a:endParaRPr lang="en-US" sz="2900" dirty="0" smtClean="0"/>
          </a:p>
          <a:p>
            <a:pPr marL="342900" indent="-285750">
              <a:buFont typeface="Courier New" panose="02070309020205020404" pitchFamily="49" charset="0"/>
              <a:buChar char="o"/>
            </a:pPr>
            <a:endParaRPr lang="en-US" dirty="0"/>
          </a:p>
        </p:txBody>
      </p:sp>
    </p:spTree>
    <p:extLst>
      <p:ext uri="{BB962C8B-B14F-4D97-AF65-F5344CB8AC3E}">
        <p14:creationId xmlns:p14="http://schemas.microsoft.com/office/powerpoint/2010/main" val="313591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304800" y="381000"/>
            <a:ext cx="8686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t>Provisions of Emergency Administrative Rules</a:t>
            </a:r>
            <a:endParaRPr lang="en-US" sz="3200" b="1" dirty="0"/>
          </a:p>
        </p:txBody>
      </p:sp>
      <p:sp>
        <p:nvSpPr>
          <p:cNvPr id="5" name="Text Placeholder 40"/>
          <p:cNvSpPr txBox="1">
            <a:spLocks/>
          </p:cNvSpPr>
          <p:nvPr/>
        </p:nvSpPr>
        <p:spPr>
          <a:xfrm>
            <a:off x="4299624" y="1544812"/>
            <a:ext cx="7256252" cy="533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Restrictions on Smoking in Public Places and Indoor Workplaces</a:t>
            </a:r>
            <a:endParaRPr lang="en-US" sz="2400" dirty="0"/>
          </a:p>
        </p:txBody>
      </p:sp>
      <p:sp>
        <p:nvSpPr>
          <p:cNvPr id="6" name="Text Placeholder 41"/>
          <p:cNvSpPr txBox="1">
            <a:spLocks/>
          </p:cNvSpPr>
          <p:nvPr/>
        </p:nvSpPr>
        <p:spPr>
          <a:xfrm>
            <a:off x="4405322" y="3001395"/>
            <a:ext cx="7388437" cy="3305417"/>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100" dirty="0" smtClean="0"/>
              <a:t>A single transaction by a dispensary is limited to:</a:t>
            </a:r>
          </a:p>
          <a:p>
            <a:pPr marL="398463" indent="0">
              <a:buNone/>
            </a:pPr>
            <a:r>
              <a:rPr lang="en-US" sz="3100" dirty="0" smtClean="0"/>
              <a:t> - 3 ounces of usable marijuana</a:t>
            </a:r>
          </a:p>
          <a:p>
            <a:pPr marL="398463" indent="0">
              <a:buNone/>
            </a:pPr>
            <a:r>
              <a:rPr lang="en-US" sz="3100" dirty="0" smtClean="0"/>
              <a:t>- 1 ounce of marijuana concentrate</a:t>
            </a:r>
          </a:p>
          <a:p>
            <a:pPr marL="398463" indent="0">
              <a:buNone/>
            </a:pPr>
            <a:r>
              <a:rPr lang="en-US" sz="3100" dirty="0" smtClean="0"/>
              <a:t>- 72 ounces of medical marijuana products</a:t>
            </a:r>
          </a:p>
          <a:p>
            <a:pPr marL="398463" indent="0">
              <a:buNone/>
            </a:pPr>
            <a:r>
              <a:rPr lang="en-US" sz="3100" dirty="0" smtClean="0"/>
              <a:t>- 6 mature plants and/or 6 seedlings plants</a:t>
            </a:r>
          </a:p>
          <a:p>
            <a:r>
              <a:rPr lang="en-US" sz="3100" dirty="0" smtClean="0"/>
              <a:t>General security requirements</a:t>
            </a:r>
          </a:p>
          <a:p>
            <a:r>
              <a:rPr lang="en-US" sz="3100" dirty="0" smtClean="0"/>
              <a:t>Must meet applicable building codes</a:t>
            </a:r>
          </a:p>
          <a:p>
            <a:r>
              <a:rPr lang="en-US" sz="3100" dirty="0" smtClean="0"/>
              <a:t>Labeling and packaging requirements, including child resistant</a:t>
            </a:r>
          </a:p>
          <a:p>
            <a:endParaRPr lang="en-US" sz="3200" dirty="0" smtClean="0"/>
          </a:p>
          <a:p>
            <a:endParaRPr lang="en-US" dirty="0" smtClean="0"/>
          </a:p>
          <a:p>
            <a:endParaRPr lang="en-US" dirty="0"/>
          </a:p>
        </p:txBody>
      </p:sp>
      <p:sp>
        <p:nvSpPr>
          <p:cNvPr id="7" name="Right Arrow Callout 6"/>
          <p:cNvSpPr/>
          <p:nvPr/>
        </p:nvSpPr>
        <p:spPr>
          <a:xfrm>
            <a:off x="933856" y="1511297"/>
            <a:ext cx="3246594" cy="901164"/>
          </a:xfrm>
          <a:prstGeom prst="rightArrowCallou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lumMod val="50000"/>
                  </a:schemeClr>
                </a:solidFill>
              </a:rPr>
              <a:t>Licensed Patient</a:t>
            </a:r>
            <a:endParaRPr lang="en-US" sz="2800" b="1" dirty="0">
              <a:solidFill>
                <a:schemeClr val="tx2">
                  <a:lumMod val="50000"/>
                </a:schemeClr>
              </a:solidFill>
            </a:endParaRPr>
          </a:p>
        </p:txBody>
      </p:sp>
      <p:sp>
        <p:nvSpPr>
          <p:cNvPr id="10" name="Right Arrow Callout 9"/>
          <p:cNvSpPr/>
          <p:nvPr/>
        </p:nvSpPr>
        <p:spPr>
          <a:xfrm>
            <a:off x="272375" y="2918299"/>
            <a:ext cx="4241259" cy="1634246"/>
          </a:xfrm>
          <a:prstGeom prst="rightArrowCallout">
            <a:avLst>
              <a:gd name="adj1" fmla="val 25000"/>
              <a:gd name="adj2" fmla="val 29494"/>
              <a:gd name="adj3" fmla="val 25000"/>
              <a:gd name="adj4" fmla="val 64977"/>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lumMod val="50000"/>
                  </a:schemeClr>
                </a:solidFill>
              </a:rPr>
              <a:t>Licensed Commercial</a:t>
            </a:r>
          </a:p>
          <a:p>
            <a:pPr algn="ctr"/>
            <a:r>
              <a:rPr lang="en-US" sz="2800" b="1" dirty="0" smtClean="0">
                <a:solidFill>
                  <a:schemeClr val="tx2">
                    <a:lumMod val="50000"/>
                  </a:schemeClr>
                </a:solidFill>
              </a:rPr>
              <a:t>Establishments</a:t>
            </a:r>
            <a:endParaRPr lang="en-US" sz="2800" b="1" dirty="0">
              <a:solidFill>
                <a:schemeClr val="tx2">
                  <a:lumMod val="50000"/>
                </a:schemeClr>
              </a:solidFill>
            </a:endParaRPr>
          </a:p>
        </p:txBody>
      </p:sp>
      <p:pic>
        <p:nvPicPr>
          <p:cNvPr id="11" name="Picture 10"/>
          <p:cNvPicPr>
            <a:picLocks noChangeAspect="1"/>
          </p:cNvPicPr>
          <p:nvPr/>
        </p:nvPicPr>
        <p:blipFill>
          <a:blip r:embed="rId3"/>
          <a:stretch>
            <a:fillRect/>
          </a:stretch>
        </p:blipFill>
        <p:spPr>
          <a:xfrm>
            <a:off x="8021297" y="280008"/>
            <a:ext cx="3920493" cy="1084768"/>
          </a:xfrm>
          <a:prstGeom prst="rect">
            <a:avLst/>
          </a:prstGeom>
        </p:spPr>
      </p:pic>
    </p:spTree>
    <p:extLst>
      <p:ext uri="{BB962C8B-B14F-4D97-AF65-F5344CB8AC3E}">
        <p14:creationId xmlns:p14="http://schemas.microsoft.com/office/powerpoint/2010/main" val="7438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 calcmode="lin" valueType="num">
                                      <p:cBhvr additive="base">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 calcmode="lin" valueType="num">
                                      <p:cBhvr additive="base">
                                        <p:cTn id="3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nodeType="after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 calcmode="lin" valueType="num">
                                      <p:cBhvr additive="base">
                                        <p:cTn id="4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4" fill="hold" nodeType="after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 calcmode="lin" valueType="num">
                                      <p:cBhvr additive="base">
                                        <p:cTn id="4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 calcmode="lin" valueType="num">
                                      <p:cBhvr additive="base">
                                        <p:cTn id="5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anim calcmode="lin" valueType="num">
                                      <p:cBhvr additive="base">
                                        <p:cTn id="5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6">
                                            <p:txEl>
                                              <p:pRg st="7" end="7"/>
                                            </p:txEl>
                                          </p:spTgt>
                                        </p:tgtEl>
                                        <p:attrNameLst>
                                          <p:attrName>style.visibility</p:attrName>
                                        </p:attrNameLst>
                                      </p:cBhvr>
                                      <p:to>
                                        <p:strVal val="visible"/>
                                      </p:to>
                                    </p:set>
                                    <p:anim calcmode="lin" valueType="num">
                                      <p:cBhvr additive="base">
                                        <p:cTn id="6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5" name="TextBox 4"/>
          <p:cNvSpPr txBox="1"/>
          <p:nvPr/>
        </p:nvSpPr>
        <p:spPr>
          <a:xfrm>
            <a:off x="336884" y="147681"/>
            <a:ext cx="6176211" cy="830997"/>
          </a:xfrm>
          <a:prstGeom prst="rect">
            <a:avLst/>
          </a:prstGeom>
          <a:noFill/>
        </p:spPr>
        <p:txBody>
          <a:bodyPr wrap="square" rtlCol="0">
            <a:spAutoFit/>
          </a:bodyPr>
          <a:lstStyle/>
          <a:p>
            <a:pPr algn="ctr"/>
            <a:r>
              <a:rPr lang="en-US" sz="4800" b="1" dirty="0" smtClean="0">
                <a:solidFill>
                  <a:srgbClr val="663300"/>
                </a:solidFill>
              </a:rPr>
              <a:t>Firearms and Weapons</a:t>
            </a:r>
            <a:endParaRPr lang="en-US" sz="4800" b="1" dirty="0">
              <a:solidFill>
                <a:srgbClr val="663300"/>
              </a:solidFill>
            </a:endParaRPr>
          </a:p>
        </p:txBody>
      </p:sp>
      <p:sp>
        <p:nvSpPr>
          <p:cNvPr id="6" name="Subtitle 2"/>
          <p:cNvSpPr txBox="1">
            <a:spLocks/>
          </p:cNvSpPr>
          <p:nvPr/>
        </p:nvSpPr>
        <p:spPr>
          <a:xfrm>
            <a:off x="625479" y="1716505"/>
            <a:ext cx="11149425" cy="498909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Courier New" panose="02070309020205020404" pitchFamily="49" charset="0"/>
              <a:buChar char="o"/>
            </a:pPr>
            <a:r>
              <a:rPr lang="en-US" dirty="0" smtClean="0">
                <a:solidFill>
                  <a:srgbClr val="2E1700"/>
                </a:solidFill>
              </a:rPr>
              <a:t>It is unlawful for any person in possession of a valid handgun license issued pursuant to the Oklahoma Self-Defense Act to carry any concealed or unconcealed handgun into any of the following places: </a:t>
            </a:r>
          </a:p>
          <a:p>
            <a:pPr marL="800100" lvl="1" indent="-342900" algn="l">
              <a:buFont typeface="Courier New" panose="02070309020205020404" pitchFamily="49" charset="0"/>
              <a:buChar char="o"/>
            </a:pPr>
            <a:r>
              <a:rPr lang="en-US" sz="2400" dirty="0" smtClean="0">
                <a:solidFill>
                  <a:srgbClr val="2E1700"/>
                </a:solidFill>
              </a:rPr>
              <a:t>Any structure, building, or office space which is owned or leased by a city for the purpose of conducting business with the public;</a:t>
            </a:r>
          </a:p>
          <a:p>
            <a:pPr marL="800100" lvl="1" indent="-342900" algn="l">
              <a:buFont typeface="Courier New" panose="02070309020205020404" pitchFamily="49" charset="0"/>
              <a:buChar char="o"/>
            </a:pPr>
            <a:r>
              <a:rPr lang="en-US" sz="2400" dirty="0" smtClean="0">
                <a:solidFill>
                  <a:srgbClr val="2E1700"/>
                </a:solidFill>
              </a:rPr>
              <a:t>Any publicly owned or operated sports arena or venue during a professional sporting event, unless allowed by the event holder;</a:t>
            </a:r>
          </a:p>
          <a:p>
            <a:pPr marL="342900" lvl="1" indent="-342900" algn="l">
              <a:buFont typeface="Courier New" panose="02070309020205020404" pitchFamily="49" charset="0"/>
              <a:buChar char="o"/>
            </a:pPr>
            <a:r>
              <a:rPr lang="en-US" sz="2400" dirty="0" smtClean="0">
                <a:solidFill>
                  <a:srgbClr val="2E1700"/>
                </a:solidFill>
              </a:rPr>
              <a:t>For the purposes of this section, the prohibited place </a:t>
            </a:r>
            <a:r>
              <a:rPr lang="en-US" sz="2400" u="sng" dirty="0" smtClean="0">
                <a:solidFill>
                  <a:srgbClr val="2E1700"/>
                </a:solidFill>
              </a:rPr>
              <a:t>does not include and specifically excludes the following property:</a:t>
            </a:r>
          </a:p>
          <a:p>
            <a:pPr marL="800100" lvl="2" indent="-342900" algn="l">
              <a:buFont typeface="Courier New" panose="02070309020205020404" pitchFamily="49" charset="0"/>
              <a:buChar char="o"/>
            </a:pPr>
            <a:r>
              <a:rPr lang="en-US" sz="2400" dirty="0" smtClean="0">
                <a:solidFill>
                  <a:srgbClr val="2E1700"/>
                </a:solidFill>
              </a:rPr>
              <a:t>Any property designated by a city authority as a </a:t>
            </a:r>
            <a:r>
              <a:rPr lang="en-US" sz="2400" u="sng" dirty="0" smtClean="0">
                <a:solidFill>
                  <a:srgbClr val="2E1700"/>
                </a:solidFill>
              </a:rPr>
              <a:t>park, recreational area, wildlife refuge, wildlife management area or fairgrounds</a:t>
            </a:r>
            <a:r>
              <a:rPr lang="en-US" sz="2400" dirty="0" smtClean="0">
                <a:solidFill>
                  <a:srgbClr val="2E1700"/>
                </a:solidFill>
              </a:rPr>
              <a:t>; provided nothing in this paragraph shall be construed to authorize any entry by a person in possession of a concealed or unconcealed handgun into any structure, building or office space which is specifically prohibited by the provisions of this section. </a:t>
            </a:r>
          </a:p>
          <a:p>
            <a:pPr marL="342900" lvl="2" indent="-342900" algn="l">
              <a:buFont typeface="Courier New" panose="02070309020205020404" pitchFamily="49" charset="0"/>
              <a:buChar char="o"/>
            </a:pPr>
            <a:r>
              <a:rPr lang="en-US" sz="2400" dirty="0" smtClean="0">
                <a:solidFill>
                  <a:srgbClr val="2E1700"/>
                </a:solidFill>
              </a:rPr>
              <a:t>Oklahoma Statutes Title </a:t>
            </a:r>
            <a:r>
              <a:rPr lang="en-US" sz="2400" dirty="0">
                <a:solidFill>
                  <a:srgbClr val="2E1700"/>
                </a:solidFill>
              </a:rPr>
              <a:t>21, Sec. </a:t>
            </a:r>
            <a:r>
              <a:rPr lang="en-US" sz="2400" dirty="0" smtClean="0">
                <a:solidFill>
                  <a:srgbClr val="2E1700"/>
                </a:solidFill>
              </a:rPr>
              <a:t>1277</a:t>
            </a:r>
          </a:p>
          <a:p>
            <a:pPr marL="342900" indent="-342900" algn="l">
              <a:buFont typeface="Courier New" panose="02070309020205020404" pitchFamily="49" charset="0"/>
              <a:buChar char="o"/>
            </a:pPr>
            <a:endParaRPr lang="en-US" sz="24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800100" lvl="1" indent="-342900" algn="l">
              <a:buFont typeface="Courier New" panose="02070309020205020404" pitchFamily="49" charset="0"/>
              <a:buChar char="o"/>
            </a:pPr>
            <a:endParaRPr lang="en-US" sz="2800" dirty="0" smtClean="0">
              <a:solidFill>
                <a:srgbClr val="002060"/>
              </a:solidFill>
            </a:endParaRPr>
          </a:p>
          <a:p>
            <a:pPr algn="l"/>
            <a:endParaRPr lang="en-US" sz="2800" dirty="0"/>
          </a:p>
        </p:txBody>
      </p:sp>
      <p:pic>
        <p:nvPicPr>
          <p:cNvPr id="2" name="Picture 1"/>
          <p:cNvPicPr>
            <a:picLocks noChangeAspect="1"/>
          </p:cNvPicPr>
          <p:nvPr/>
        </p:nvPicPr>
        <p:blipFill>
          <a:blip r:embed="rId4"/>
          <a:stretch>
            <a:fillRect/>
          </a:stretch>
        </p:blipFill>
        <p:spPr>
          <a:xfrm>
            <a:off x="6651455" y="450181"/>
            <a:ext cx="5200151" cy="945482"/>
          </a:xfrm>
          <a:prstGeom prst="rect">
            <a:avLst/>
          </a:prstGeom>
        </p:spPr>
      </p:pic>
    </p:spTree>
    <p:extLst>
      <p:ext uri="{BB962C8B-B14F-4D97-AF65-F5344CB8AC3E}">
        <p14:creationId xmlns:p14="http://schemas.microsoft.com/office/powerpoint/2010/main" val="401770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a:spLocks/>
          </p:cNvSpPr>
          <p:nvPr/>
        </p:nvSpPr>
        <p:spPr>
          <a:xfrm>
            <a:off x="643037" y="5110406"/>
            <a:ext cx="10549719" cy="1601679"/>
          </a:xfrm>
          <a:prstGeom prst="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2400" b="1" dirty="0" smtClean="0">
                <a:solidFill>
                  <a:schemeClr val="bg1"/>
                </a:solidFill>
              </a:rPr>
              <a:t>A permanent rule-making process will begin prior to the 2019 legislative session</a:t>
            </a:r>
            <a:r>
              <a:rPr lang="en-US" sz="2400" b="1" dirty="0" smtClean="0">
                <a:solidFill>
                  <a:schemeClr val="bg1"/>
                </a:solidFill>
              </a:rPr>
              <a:t>.</a:t>
            </a:r>
          </a:p>
          <a:p>
            <a:pPr marL="0" indent="0" algn="ctr">
              <a:buNone/>
            </a:pPr>
            <a:r>
              <a:rPr lang="en-US" sz="2400" b="1" dirty="0" smtClean="0">
                <a:solidFill>
                  <a:schemeClr val="bg1"/>
                </a:solidFill>
              </a:rPr>
              <a:t>State law and rules are still evolving and will very likely change.</a:t>
            </a:r>
            <a:endParaRPr lang="en-US" sz="2400" b="1" dirty="0">
              <a:solidFill>
                <a:schemeClr val="bg1"/>
              </a:solidFill>
            </a:endParaRPr>
          </a:p>
        </p:txBody>
      </p:sp>
      <p:sp>
        <p:nvSpPr>
          <p:cNvPr id="4" name="Title 6"/>
          <p:cNvSpPr>
            <a:spLocks noGrp="1"/>
          </p:cNvSpPr>
          <p:nvPr>
            <p:ph type="title"/>
          </p:nvPr>
        </p:nvSpPr>
        <p:spPr>
          <a:xfrm>
            <a:off x="411709" y="206991"/>
            <a:ext cx="8686800" cy="914400"/>
          </a:xfrm>
        </p:spPr>
        <p:txBody>
          <a:bodyPr/>
          <a:lstStyle/>
          <a:p>
            <a:r>
              <a:rPr lang="en-US" sz="2800" dirty="0" smtClean="0"/>
              <a:t> </a:t>
            </a:r>
            <a:r>
              <a:rPr lang="en-US" sz="3200" b="1" dirty="0" smtClean="0"/>
              <a:t>Provisions of Emergency Administrative Rules</a:t>
            </a:r>
            <a:endParaRPr lang="en-US" sz="3200" b="1" dirty="0"/>
          </a:p>
        </p:txBody>
      </p:sp>
      <p:sp>
        <p:nvSpPr>
          <p:cNvPr id="5" name="Text Placeholder 41"/>
          <p:cNvSpPr txBox="1">
            <a:spLocks/>
          </p:cNvSpPr>
          <p:nvPr/>
        </p:nvSpPr>
        <p:spPr>
          <a:xfrm>
            <a:off x="3595169" y="1005360"/>
            <a:ext cx="7765576" cy="4165979"/>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100" u="sng" dirty="0" smtClean="0"/>
              <a:t>Prohibited Acts:</a:t>
            </a:r>
          </a:p>
          <a:p>
            <a:pPr marL="573088" indent="-341313">
              <a:buFont typeface="Wingdings" panose="05000000000000000000" pitchFamily="2" charset="2"/>
              <a:buChar char="ü"/>
            </a:pPr>
            <a:r>
              <a:rPr lang="en-US" sz="3100" dirty="0" smtClean="0"/>
              <a:t>No </a:t>
            </a:r>
            <a:r>
              <a:rPr lang="en-US" sz="3100" dirty="0" smtClean="0"/>
              <a:t>consumption of alcohol or medical marijuana on  </a:t>
            </a:r>
            <a:r>
              <a:rPr lang="en-US" sz="3100" dirty="0" smtClean="0"/>
              <a:t>  premises</a:t>
            </a:r>
            <a:endParaRPr lang="en-US" sz="3100" dirty="0" smtClean="0"/>
          </a:p>
          <a:p>
            <a:pPr marL="573088" indent="-341313">
              <a:buFont typeface="Wingdings" panose="05000000000000000000" pitchFamily="2" charset="2"/>
              <a:buChar char="ü"/>
            </a:pPr>
            <a:r>
              <a:rPr lang="en-US" sz="3100" dirty="0" smtClean="0"/>
              <a:t>No </a:t>
            </a:r>
            <a:r>
              <a:rPr lang="en-US" sz="3100" dirty="0" smtClean="0"/>
              <a:t>employee under the age of 18</a:t>
            </a:r>
          </a:p>
          <a:p>
            <a:pPr marL="573088" indent="-341313">
              <a:buFont typeface="Wingdings" panose="05000000000000000000" pitchFamily="2" charset="2"/>
              <a:buChar char="ü"/>
            </a:pPr>
            <a:r>
              <a:rPr lang="en-US" sz="3100" dirty="0" smtClean="0"/>
              <a:t>Dispensary </a:t>
            </a:r>
            <a:r>
              <a:rPr lang="en-US" sz="3100" dirty="0" smtClean="0"/>
              <a:t>shall not provide delivery of products</a:t>
            </a:r>
          </a:p>
          <a:p>
            <a:pPr marL="573088" indent="-341313">
              <a:buFont typeface="Wingdings" panose="05000000000000000000" pitchFamily="2" charset="2"/>
              <a:buChar char="ü"/>
            </a:pPr>
            <a:r>
              <a:rPr lang="en-US" sz="3100" dirty="0" smtClean="0"/>
              <a:t>No </a:t>
            </a:r>
            <a:r>
              <a:rPr lang="en-US" sz="3100" dirty="0" smtClean="0"/>
              <a:t>false advertising</a:t>
            </a:r>
          </a:p>
          <a:p>
            <a:pPr marL="573088" indent="-341313">
              <a:buFont typeface="Wingdings" panose="05000000000000000000" pitchFamily="2" charset="2"/>
              <a:buChar char="ü"/>
            </a:pPr>
            <a:r>
              <a:rPr lang="en-US" sz="3100" dirty="0" smtClean="0"/>
              <a:t>No </a:t>
            </a:r>
            <a:r>
              <a:rPr lang="en-US" sz="3100" dirty="0" smtClean="0"/>
              <a:t>advertising to induce minors to purchase or consume</a:t>
            </a:r>
          </a:p>
          <a:p>
            <a:endParaRPr lang="en-US" sz="3100" dirty="0" smtClean="0"/>
          </a:p>
          <a:p>
            <a:r>
              <a:rPr lang="en-US" sz="3100" u="sng" dirty="0" smtClean="0"/>
              <a:t>Prohibited Products:</a:t>
            </a:r>
          </a:p>
          <a:p>
            <a:pPr marL="682625" indent="-341313">
              <a:buFont typeface="Wingdings" panose="05000000000000000000" pitchFamily="2" charset="2"/>
              <a:buChar char="ü"/>
            </a:pPr>
            <a:r>
              <a:rPr lang="en-US" sz="3100" dirty="0" smtClean="0"/>
              <a:t>No </a:t>
            </a:r>
            <a:r>
              <a:rPr lang="en-US" sz="3100" dirty="0" smtClean="0"/>
              <a:t>products intended to be attractive to children or minors</a:t>
            </a:r>
          </a:p>
          <a:p>
            <a:endParaRPr lang="en-US" sz="3100" dirty="0" smtClean="0"/>
          </a:p>
          <a:p>
            <a:endParaRPr lang="en-US" dirty="0"/>
          </a:p>
        </p:txBody>
      </p:sp>
      <p:sp>
        <p:nvSpPr>
          <p:cNvPr id="8" name="Right Arrow Callout 7"/>
          <p:cNvSpPr/>
          <p:nvPr/>
        </p:nvSpPr>
        <p:spPr>
          <a:xfrm>
            <a:off x="252919" y="1637735"/>
            <a:ext cx="3295497" cy="1023582"/>
          </a:xfrm>
          <a:prstGeom prst="rightArrowCallou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lumMod val="50000"/>
                  </a:schemeClr>
                </a:solidFill>
              </a:rPr>
              <a:t>Licensed Commercial</a:t>
            </a:r>
          </a:p>
          <a:p>
            <a:pPr algn="ctr"/>
            <a:r>
              <a:rPr lang="en-US" sz="2400" b="1" dirty="0" smtClean="0">
                <a:solidFill>
                  <a:schemeClr val="tx2">
                    <a:lumMod val="50000"/>
                  </a:schemeClr>
                </a:solidFill>
              </a:rPr>
              <a:t>Establishments</a:t>
            </a:r>
            <a:endParaRPr lang="en-US" sz="2400" b="1" dirty="0">
              <a:solidFill>
                <a:schemeClr val="tx2">
                  <a:lumMod val="50000"/>
                </a:schemeClr>
              </a:solidFill>
            </a:endParaRPr>
          </a:p>
        </p:txBody>
      </p:sp>
    </p:spTree>
    <p:extLst>
      <p:ext uri="{BB962C8B-B14F-4D97-AF65-F5344CB8AC3E}">
        <p14:creationId xmlns:p14="http://schemas.microsoft.com/office/powerpoint/2010/main" val="46905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additive="base">
                                        <p:cTn id="3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nodeType="after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 calcmode="lin" valueType="num">
                                      <p:cBhvr additive="base">
                                        <p:cTn id="4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 calcmode="lin" valueType="num">
                                      <p:cBhvr additive="base">
                                        <p:cTn id="46"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 presetClass="entr" presetSubtype="4" fill="hold" nodeType="after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 calcmode="lin" valueType="num">
                                      <p:cBhvr additive="base">
                                        <p:cTn id="5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7">
                                            <p:bg/>
                                          </p:spTgt>
                                        </p:tgtEl>
                                        <p:attrNameLst>
                                          <p:attrName>style.visibility</p:attrName>
                                        </p:attrNameLst>
                                      </p:cBhvr>
                                      <p:to>
                                        <p:strVal val="visible"/>
                                      </p:to>
                                    </p:set>
                                    <p:anim calcmode="lin" valueType="num">
                                      <p:cBhvr additive="base">
                                        <p:cTn id="5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58" dur="500" fill="hold"/>
                                        <p:tgtEl>
                                          <p:spTgt spid="7">
                                            <p:bg/>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7">
                                            <p:txEl>
                                              <p:pRg st="0" end="0"/>
                                            </p:txEl>
                                          </p:spTgt>
                                        </p:tgtEl>
                                        <p:attrNameLst>
                                          <p:attrName>style.visibility</p:attrName>
                                        </p:attrNameLst>
                                      </p:cBhvr>
                                      <p:to>
                                        <p:strVal val="visible"/>
                                      </p:to>
                                    </p:set>
                                    <p:anim calcmode="lin" valueType="num">
                                      <p:cBhvr additive="base">
                                        <p:cTn id="6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anim calcmode="lin" valueType="num">
                                      <p:cBhvr additive="base">
                                        <p:cTn id="6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630226" y="1439694"/>
            <a:ext cx="9748213" cy="69422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5, Business Taxes, Licenses and Regulations </a:t>
            </a:r>
            <a:endParaRPr lang="en-US" sz="2600" b="1" dirty="0">
              <a:solidFill>
                <a:schemeClr val="bg1"/>
              </a:solidFill>
            </a:endParaRPr>
          </a:p>
        </p:txBody>
      </p:sp>
      <p:sp>
        <p:nvSpPr>
          <p:cNvPr id="5" name="Content Placeholder 2"/>
          <p:cNvSpPr>
            <a:spLocks noGrp="1"/>
          </p:cNvSpPr>
          <p:nvPr>
            <p:ph sz="half" idx="4294967295"/>
          </p:nvPr>
        </p:nvSpPr>
        <p:spPr>
          <a:xfrm>
            <a:off x="894820" y="2276958"/>
            <a:ext cx="10321820" cy="4039859"/>
          </a:xfrm>
          <a:prstGeom prst="rect">
            <a:avLst/>
          </a:prstGeom>
        </p:spPr>
        <p:txBody>
          <a:bodyPr>
            <a:normAutofit/>
          </a:bodyPr>
          <a:lstStyle/>
          <a:p>
            <a:r>
              <a:rPr lang="en-US" sz="2400" dirty="0" smtClean="0"/>
              <a:t>Adopts State Statutes and Rules as now approved or hereina</a:t>
            </a:r>
            <a:r>
              <a:rPr lang="en-US" sz="2400" dirty="0" smtClean="0"/>
              <a:t>fter approved</a:t>
            </a:r>
          </a:p>
          <a:p>
            <a:r>
              <a:rPr lang="en-US" sz="2400" dirty="0" smtClean="0"/>
              <a:t>Establishes regulations for opening a retail medical marijuana dispensary</a:t>
            </a:r>
          </a:p>
          <a:p>
            <a:r>
              <a:rPr lang="en-US" sz="2400" dirty="0" smtClean="0"/>
              <a:t>Classifies retail medical marijuana dispensaries as a drug store or pharmacy</a:t>
            </a:r>
          </a:p>
          <a:p>
            <a:r>
              <a:rPr lang="en-US" sz="2400" dirty="0" smtClean="0"/>
              <a:t>Permitte</a:t>
            </a:r>
            <a:r>
              <a:rPr lang="en-US" sz="2400" dirty="0" smtClean="0"/>
              <a:t>d by right in five </a:t>
            </a:r>
            <a:r>
              <a:rPr lang="en-US" sz="2400" dirty="0"/>
              <a:t>commercial districts </a:t>
            </a:r>
            <a:r>
              <a:rPr lang="en-US" sz="2400" dirty="0" smtClean="0"/>
              <a:t>(C-2, C-3</a:t>
            </a:r>
            <a:r>
              <a:rPr lang="en-US" sz="2400" dirty="0"/>
              <a:t>, </a:t>
            </a:r>
            <a:r>
              <a:rPr lang="en-US" sz="2400" dirty="0" smtClean="0"/>
              <a:t>C-4, C-5, </a:t>
            </a:r>
            <a:r>
              <a:rPr lang="en-US" sz="2400" dirty="0"/>
              <a:t>C-7</a:t>
            </a:r>
            <a:r>
              <a:rPr lang="en-US" sz="2400" dirty="0" smtClean="0"/>
              <a:t>), provided such location is not within 1,000’ of a public or private school entrance</a:t>
            </a:r>
          </a:p>
          <a:p>
            <a:r>
              <a:rPr lang="en-US" sz="2400" dirty="0" smtClean="0"/>
              <a:t>Must have a City business license</a:t>
            </a:r>
          </a:p>
          <a:p>
            <a:r>
              <a:rPr lang="en-US" sz="2400" dirty="0" smtClean="0"/>
              <a:t>Must meet all applicable building, fire, development, and other applicable codes and regulations</a:t>
            </a:r>
          </a:p>
          <a:p>
            <a:pPr marL="0" indent="0">
              <a:buNone/>
            </a:pPr>
            <a:endParaRPr lang="en-US"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71" y="0"/>
            <a:ext cx="8286346" cy="1478604"/>
          </a:xfrm>
          <a:prstGeom prst="rect">
            <a:avLst/>
          </a:prstGeom>
        </p:spPr>
      </p:pic>
      <p:sp>
        <p:nvSpPr>
          <p:cNvPr id="6"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t>Proposed City Ordinance</a:t>
            </a:r>
            <a:endParaRPr lang="en-US" b="1" dirty="0"/>
          </a:p>
        </p:txBody>
      </p:sp>
    </p:spTree>
    <p:extLst>
      <p:ext uri="{BB962C8B-B14F-4D97-AF65-F5344CB8AC3E}">
        <p14:creationId xmlns:p14="http://schemas.microsoft.com/office/powerpoint/2010/main" val="71639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additive="base">
                                        <p:cTn id="4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0560" y="121920"/>
            <a:ext cx="10195560" cy="6597127"/>
          </a:xfrm>
        </p:spPr>
      </p:pic>
    </p:spTree>
    <p:extLst>
      <p:ext uri="{BB962C8B-B14F-4D97-AF65-F5344CB8AC3E}">
        <p14:creationId xmlns:p14="http://schemas.microsoft.com/office/powerpoint/2010/main" val="3805246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6750119" y="290468"/>
            <a:ext cx="5441882" cy="73588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12, Offenses </a:t>
            </a:r>
            <a:endParaRPr lang="en-US" sz="2600" b="1" dirty="0">
              <a:solidFill>
                <a:schemeClr val="bg1"/>
              </a:solidFill>
            </a:endParaRPr>
          </a:p>
        </p:txBody>
      </p:sp>
      <p:sp>
        <p:nvSpPr>
          <p:cNvPr id="5" name="Content Placeholder 2"/>
          <p:cNvSpPr>
            <a:spLocks noGrp="1"/>
          </p:cNvSpPr>
          <p:nvPr>
            <p:ph sz="half" idx="4294967295"/>
          </p:nvPr>
        </p:nvSpPr>
        <p:spPr>
          <a:xfrm>
            <a:off x="711940" y="1668379"/>
            <a:ext cx="10839980" cy="5001965"/>
          </a:xfrm>
          <a:prstGeom prst="rect">
            <a:avLst/>
          </a:prstGeom>
        </p:spPr>
        <p:txBody>
          <a:bodyPr>
            <a:normAutofit lnSpcReduction="10000"/>
          </a:bodyPr>
          <a:lstStyle/>
          <a:p>
            <a:r>
              <a:rPr lang="en-US" sz="2600" dirty="0" smtClean="0"/>
              <a:t>Adopts State Statutes and Rules as now approved or hereina</a:t>
            </a:r>
            <a:r>
              <a:rPr lang="en-US" sz="2600" dirty="0" smtClean="0"/>
              <a:t>fter approved</a:t>
            </a:r>
          </a:p>
          <a:p>
            <a:r>
              <a:rPr lang="en-US" sz="2600" dirty="0" smtClean="0"/>
              <a:t>Establishes regulations for cultivation of medical marijuana for person medical use</a:t>
            </a:r>
          </a:p>
          <a:p>
            <a:r>
              <a:rPr lang="en-US" sz="2600" dirty="0" smtClean="0"/>
              <a:t>Must be in patient license holders legally zoned and occupied full-time permanent private residence</a:t>
            </a:r>
            <a:endParaRPr lang="en-US" sz="2600" dirty="0" smtClean="0"/>
          </a:p>
          <a:p>
            <a:r>
              <a:rPr lang="en-US" sz="2600" dirty="0" smtClean="0"/>
              <a:t>All homegrown plants shall be accessible only to patient or caregiver</a:t>
            </a:r>
          </a:p>
          <a:p>
            <a:r>
              <a:rPr lang="en-US" sz="2600" dirty="0" smtClean="0"/>
              <a:t>If grown outdoors, plants shall be enclosed on all sides by a 6-foot opaque fence or wall secured at all times with a commercial quality lock and key that is accessible only to the patient or caregiver</a:t>
            </a:r>
          </a:p>
          <a:p>
            <a:r>
              <a:rPr lang="en-US" sz="2600" dirty="0" smtClean="0"/>
              <a:t>No plants, whether grown indoors or outdoors, shall be visible from any street or public right-of-way</a:t>
            </a:r>
          </a:p>
          <a:p>
            <a:r>
              <a:rPr lang="en-US" sz="2600" dirty="0" smtClean="0"/>
              <a:t>If residence is rented, requires consent of the property owner</a:t>
            </a:r>
          </a:p>
          <a:p>
            <a:pPr marL="0" indent="0">
              <a:buNone/>
            </a:pPr>
            <a:endParaRPr lang="en-US"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598" y="0"/>
            <a:ext cx="8286346" cy="1478604"/>
          </a:xfrm>
          <a:prstGeom prst="rect">
            <a:avLst/>
          </a:prstGeom>
        </p:spPr>
      </p:pic>
      <p:sp>
        <p:nvSpPr>
          <p:cNvPr id="9"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t>Proposed City Ordinance</a:t>
            </a:r>
            <a:endParaRPr lang="en-US" b="1" dirty="0"/>
          </a:p>
        </p:txBody>
      </p:sp>
    </p:spTree>
    <p:extLst>
      <p:ext uri="{BB962C8B-B14F-4D97-AF65-F5344CB8AC3E}">
        <p14:creationId xmlns:p14="http://schemas.microsoft.com/office/powerpoint/2010/main" val="163209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additive="base">
                                        <p:cTn id="4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 calcmode="lin" valueType="num">
                                      <p:cBhvr additive="base">
                                        <p:cTn id="5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4294967295"/>
          </p:nvPr>
        </p:nvSpPr>
        <p:spPr>
          <a:xfrm>
            <a:off x="711940" y="1556085"/>
            <a:ext cx="10839980" cy="5155204"/>
          </a:xfrm>
          <a:prstGeom prst="rect">
            <a:avLst/>
          </a:prstGeom>
        </p:spPr>
        <p:txBody>
          <a:bodyPr>
            <a:normAutofit/>
          </a:bodyPr>
          <a:lstStyle/>
          <a:p>
            <a:r>
              <a:rPr lang="en-US" sz="2400" dirty="0" smtClean="0"/>
              <a:t>Smoking or vaping of medical marijuana products </a:t>
            </a:r>
            <a:r>
              <a:rPr lang="en-US" sz="2400" dirty="0" smtClean="0"/>
              <a:t>shall be prohibited or restricted in the same manner as tobacco as follows:</a:t>
            </a:r>
          </a:p>
          <a:p>
            <a:pPr lvl="1"/>
            <a:r>
              <a:rPr lang="en-US" dirty="0" smtClean="0"/>
              <a:t>In any location set forth by State law or rule; </a:t>
            </a:r>
          </a:p>
          <a:p>
            <a:pPr lvl="1"/>
            <a:r>
              <a:rPr lang="en-US" dirty="0"/>
              <a:t>W</a:t>
            </a:r>
            <a:r>
              <a:rPr lang="en-US" dirty="0" smtClean="0"/>
              <a:t>ithin any enclosed indoor City-owned facility or within 25’ of the entrance thereto;</a:t>
            </a:r>
          </a:p>
          <a:p>
            <a:pPr lvl="1"/>
            <a:r>
              <a:rPr lang="en-US" dirty="0" smtClean="0"/>
              <a:t>Within the following locations of a city park or recreation facility:</a:t>
            </a:r>
          </a:p>
          <a:p>
            <a:pPr lvl="2"/>
            <a:r>
              <a:rPr lang="en-US" sz="2400" dirty="0" smtClean="0"/>
              <a:t>In or within 50-feet of any playground or play court;</a:t>
            </a:r>
          </a:p>
          <a:p>
            <a:pPr lvl="2"/>
            <a:r>
              <a:rPr lang="en-US" sz="2400" dirty="0" smtClean="0"/>
              <a:t>In or within 50-feet of the fenced confines of any outdoor recreational facility;</a:t>
            </a:r>
          </a:p>
          <a:p>
            <a:pPr lvl="2"/>
            <a:r>
              <a:rPr lang="en-US" sz="2400" dirty="0" smtClean="0"/>
              <a:t>In or within 50-feet of bleachers and stands used by spectators at public events;</a:t>
            </a:r>
          </a:p>
          <a:p>
            <a:pPr lvl="2"/>
            <a:r>
              <a:rPr lang="en-US" sz="2400" dirty="0" smtClean="0"/>
              <a:t>On the travel or walking surface of the Pathfinder Parkway Trail system or within 5-feet thereof and in the associated trailheads.</a:t>
            </a:r>
          </a:p>
          <a:p>
            <a:pPr marL="0" indent="0">
              <a:buNone/>
            </a:pPr>
            <a:endParaRPr lang="en-US"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t>Proposed City Ordinance</a:t>
            </a:r>
            <a:endParaRPr lang="en-US" b="1" dirty="0"/>
          </a:p>
        </p:txBody>
      </p:sp>
    </p:spTree>
    <p:extLst>
      <p:ext uri="{BB962C8B-B14F-4D97-AF65-F5344CB8AC3E}">
        <p14:creationId xmlns:p14="http://schemas.microsoft.com/office/powerpoint/2010/main" val="173802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4294967295"/>
          </p:nvPr>
        </p:nvSpPr>
        <p:spPr>
          <a:xfrm>
            <a:off x="711940" y="1828800"/>
            <a:ext cx="10839980" cy="4975695"/>
          </a:xfrm>
          <a:prstGeom prst="rect">
            <a:avLst/>
          </a:prstGeom>
        </p:spPr>
        <p:txBody>
          <a:bodyPr>
            <a:normAutofit/>
          </a:bodyPr>
          <a:lstStyle/>
          <a:p>
            <a:r>
              <a:rPr lang="en-US" sz="2400" dirty="0" smtClean="0"/>
              <a:t>Defines public intoxication:  Any person under the influence of medical marijuana or any other medical marijuana product at a level that presents a danger to others or creates a disturbance of the peace in or upon any public or private road, in any vehicle, any public place or building, at any public gathering, or place accessible to the public or open to being viewed by others.</a:t>
            </a:r>
          </a:p>
          <a:p>
            <a:r>
              <a:rPr lang="en-US" sz="2400" dirty="0" smtClean="0"/>
              <a:t>Non-Medical Marijuana:  “possession, use, cultivation, distributions, or transportation” of non-medical marijuana or related paraphernalia remains illegal and is regulated under the Uniform Controlled Dangerous Substance Act.</a:t>
            </a:r>
          </a:p>
          <a:p>
            <a:endParaRPr lang="en-US" sz="2400" dirty="0" smtClean="0"/>
          </a:p>
          <a:p>
            <a:endParaRPr lang="en-US" sz="2400" dirty="0" smtClean="0"/>
          </a:p>
          <a:p>
            <a:endParaRPr lang="en-US" sz="2400" dirty="0" smtClean="0"/>
          </a:p>
          <a:p>
            <a:pPr marL="0" indent="0">
              <a:buNone/>
            </a:pPr>
            <a:endParaRPr lang="en-US"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9"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t>Proposed City Ordinance</a:t>
            </a:r>
            <a:endParaRPr lang="en-US" b="1" dirty="0"/>
          </a:p>
        </p:txBody>
      </p:sp>
    </p:spTree>
    <p:extLst>
      <p:ext uri="{BB962C8B-B14F-4D97-AF65-F5344CB8AC3E}">
        <p14:creationId xmlns:p14="http://schemas.microsoft.com/office/powerpoint/2010/main" val="170987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6774353" y="224590"/>
            <a:ext cx="5417647" cy="89835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18, </a:t>
            </a:r>
          </a:p>
          <a:p>
            <a:pPr marL="0" indent="0">
              <a:buNone/>
            </a:pPr>
            <a:r>
              <a:rPr lang="en-US" sz="2600" b="1" dirty="0" smtClean="0">
                <a:solidFill>
                  <a:schemeClr val="bg1"/>
                </a:solidFill>
              </a:rPr>
              <a:t>Taxation and Finance</a:t>
            </a:r>
            <a:endParaRPr lang="en-US" sz="2600" b="1" dirty="0">
              <a:solidFill>
                <a:schemeClr val="bg1"/>
              </a:solidFill>
            </a:endParaRPr>
          </a:p>
        </p:txBody>
      </p:sp>
      <p:sp>
        <p:nvSpPr>
          <p:cNvPr id="5" name="Content Placeholder 2"/>
          <p:cNvSpPr>
            <a:spLocks noGrp="1"/>
          </p:cNvSpPr>
          <p:nvPr>
            <p:ph sz="half" idx="4294967295"/>
          </p:nvPr>
        </p:nvSpPr>
        <p:spPr>
          <a:xfrm>
            <a:off x="711940" y="2204973"/>
            <a:ext cx="10839980" cy="1394259"/>
          </a:xfrm>
          <a:prstGeom prst="rect">
            <a:avLst/>
          </a:prstGeom>
        </p:spPr>
        <p:txBody>
          <a:bodyPr>
            <a:normAutofit/>
          </a:bodyPr>
          <a:lstStyle/>
          <a:p>
            <a:r>
              <a:rPr lang="en-US" sz="2400" dirty="0" smtClean="0"/>
              <a:t>Retail sales of medical marijuana, medical marijuana-derived products, and related paraphernalia shall be subject to the City’s sales tax of 3.4%, to be collected at the point of sale</a:t>
            </a:r>
            <a:endParaRPr lang="en-US" sz="2400" dirty="0" smtClean="0"/>
          </a:p>
          <a:p>
            <a:endParaRPr lang="en-US" sz="2400" dirty="0" smtClean="0"/>
          </a:p>
          <a:p>
            <a:endParaRPr lang="en-US" sz="2400" dirty="0" smtClean="0"/>
          </a:p>
          <a:p>
            <a:endParaRPr lang="en-US" sz="2400" dirty="0" smtClean="0"/>
          </a:p>
          <a:p>
            <a:pPr marL="0" indent="0">
              <a:buNone/>
            </a:pPr>
            <a:endParaRPr lang="en-US"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8" name="Title 5"/>
          <p:cNvSpPr txBox="1">
            <a:spLocks/>
          </p:cNvSpPr>
          <p:nvPr/>
        </p:nvSpPr>
        <p:spPr>
          <a:xfrm>
            <a:off x="764759" y="405610"/>
            <a:ext cx="5363667" cy="6397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 </a:t>
            </a:r>
            <a:r>
              <a:rPr lang="en-US" b="1" dirty="0" smtClean="0"/>
              <a:t>Proposed City Ordinance</a:t>
            </a:r>
            <a:endParaRPr lang="en-US" b="1" dirty="0"/>
          </a:p>
        </p:txBody>
      </p:sp>
    </p:spTree>
    <p:extLst>
      <p:ext uri="{BB962C8B-B14F-4D97-AF65-F5344CB8AC3E}">
        <p14:creationId xmlns:p14="http://schemas.microsoft.com/office/powerpoint/2010/main" val="118024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616" y="0"/>
            <a:ext cx="7828767" cy="6858000"/>
          </a:xfrm>
          <a:prstGeom prst="rect">
            <a:avLst/>
          </a:prstGeom>
        </p:spPr>
      </p:pic>
    </p:spTree>
    <p:extLst>
      <p:ext uri="{BB962C8B-B14F-4D97-AF65-F5344CB8AC3E}">
        <p14:creationId xmlns:p14="http://schemas.microsoft.com/office/powerpoint/2010/main" val="1123699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0" y="436439"/>
            <a:ext cx="8175009" cy="1015663"/>
          </a:xfrm>
          <a:prstGeom prst="rect">
            <a:avLst/>
          </a:prstGeom>
          <a:noFill/>
        </p:spPr>
        <p:txBody>
          <a:bodyPr wrap="square" rtlCol="0">
            <a:spAutoFit/>
          </a:bodyPr>
          <a:lstStyle/>
          <a:p>
            <a:pPr algn="ctr"/>
            <a:r>
              <a:rPr lang="en-US" sz="6000" b="1" dirty="0" smtClean="0">
                <a:solidFill>
                  <a:srgbClr val="002060"/>
                </a:solidFill>
              </a:rPr>
              <a:t>SMOKING AND VAPING</a:t>
            </a:r>
            <a:endParaRPr lang="en-US" sz="6000" b="1" dirty="0">
              <a:solidFill>
                <a:srgbClr val="002060"/>
              </a:solidFill>
            </a:endParaRPr>
          </a:p>
        </p:txBody>
      </p:sp>
      <p:sp>
        <p:nvSpPr>
          <p:cNvPr id="6" name="Subtitle 2"/>
          <p:cNvSpPr txBox="1">
            <a:spLocks/>
          </p:cNvSpPr>
          <p:nvPr/>
        </p:nvSpPr>
        <p:spPr>
          <a:xfrm>
            <a:off x="625480" y="2517166"/>
            <a:ext cx="10706100" cy="37474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Courier New" panose="02070309020205020404" pitchFamily="49" charset="0"/>
              <a:buChar char="o"/>
            </a:pPr>
            <a:r>
              <a:rPr lang="en-US" dirty="0" smtClean="0">
                <a:solidFill>
                  <a:srgbClr val="002060"/>
                </a:solidFill>
              </a:rPr>
              <a:t>Smoking in Public Places and Indoor Workplaces </a:t>
            </a:r>
            <a:r>
              <a:rPr lang="en-US" dirty="0" smtClean="0">
                <a:solidFill>
                  <a:srgbClr val="002060"/>
                </a:solidFill>
              </a:rPr>
              <a:t>Act</a:t>
            </a:r>
          </a:p>
          <a:p>
            <a:pPr marL="342900" indent="-342900" algn="l">
              <a:buFont typeface="Courier New" panose="02070309020205020404" pitchFamily="49" charset="0"/>
              <a:buChar char="o"/>
            </a:pPr>
            <a:r>
              <a:rPr lang="en-US" sz="2400" dirty="0" smtClean="0">
                <a:solidFill>
                  <a:srgbClr val="002060"/>
                </a:solidFill>
              </a:rPr>
              <a:t>Regulates smoking of tobacco and tobacco products with a lighted cigar, cigarette, pipe or other lighted smoking device Medical</a:t>
            </a:r>
          </a:p>
          <a:p>
            <a:pPr marL="342900" indent="-342900" algn="l">
              <a:buFont typeface="Courier New" panose="02070309020205020404" pitchFamily="49" charset="0"/>
              <a:buChar char="o"/>
            </a:pPr>
            <a:r>
              <a:rPr lang="en-US" sz="2400" dirty="0" smtClean="0">
                <a:solidFill>
                  <a:srgbClr val="002060"/>
                </a:solidFill>
              </a:rPr>
              <a:t>Medical Marijuana also regulated</a:t>
            </a:r>
          </a:p>
          <a:p>
            <a:pPr marL="342900" indent="-342900" algn="l">
              <a:buFont typeface="Courier New" panose="02070309020205020404" pitchFamily="49" charset="0"/>
              <a:buChar char="o"/>
            </a:pPr>
            <a:r>
              <a:rPr lang="en-US" sz="2400" dirty="0" smtClean="0">
                <a:solidFill>
                  <a:srgbClr val="002060"/>
                </a:solidFill>
              </a:rPr>
              <a:t> Emergency Rules approved by Oklahoma Department of Health</a:t>
            </a:r>
          </a:p>
          <a:p>
            <a:pPr marL="342900" indent="-342900" algn="l">
              <a:buFont typeface="Courier New" panose="02070309020205020404" pitchFamily="49" charset="0"/>
              <a:buChar char="o"/>
            </a:pPr>
            <a:r>
              <a:rPr lang="en-US" sz="2400" dirty="0" smtClean="0">
                <a:solidFill>
                  <a:srgbClr val="002060"/>
                </a:solidFill>
              </a:rPr>
              <a:t>All </a:t>
            </a:r>
            <a:r>
              <a:rPr lang="en-US" sz="2400" dirty="0" err="1" smtClean="0">
                <a:solidFill>
                  <a:srgbClr val="002060"/>
                </a:solidFill>
              </a:rPr>
              <a:t>smokable</a:t>
            </a:r>
            <a:r>
              <a:rPr lang="en-US" sz="2400" dirty="0" smtClean="0">
                <a:solidFill>
                  <a:srgbClr val="002060"/>
                </a:solidFill>
              </a:rPr>
              <a:t>, vaporized, </a:t>
            </a:r>
            <a:r>
              <a:rPr lang="en-US" sz="2400" dirty="0" err="1" smtClean="0">
                <a:solidFill>
                  <a:srgbClr val="002060"/>
                </a:solidFill>
              </a:rPr>
              <a:t>vapable</a:t>
            </a:r>
            <a:r>
              <a:rPr lang="en-US" sz="2400" dirty="0" smtClean="0">
                <a:solidFill>
                  <a:srgbClr val="002060"/>
                </a:solidFill>
              </a:rPr>
              <a:t>, and e-cigarette medical marijuana and medical marijuana products</a:t>
            </a:r>
            <a:endParaRPr lang="en-US" sz="2400" dirty="0" smtClean="0">
              <a:solidFill>
                <a:srgbClr val="002060"/>
              </a:solidFill>
            </a:endParaRPr>
          </a:p>
          <a:p>
            <a:pPr marL="800100" lvl="1" indent="-342900" algn="l">
              <a:buFont typeface="Courier New" panose="02070309020205020404" pitchFamily="49" charset="0"/>
              <a:buChar char="o"/>
            </a:pPr>
            <a:endParaRPr lang="en-US" sz="2800" dirty="0" smtClean="0">
              <a:solidFill>
                <a:srgbClr val="002060"/>
              </a:solidFill>
            </a:endParaRPr>
          </a:p>
          <a:p>
            <a:pPr algn="l"/>
            <a:endParaRPr lang="en-US" sz="2800" dirty="0"/>
          </a:p>
        </p:txBody>
      </p:sp>
      <p:pic>
        <p:nvPicPr>
          <p:cNvPr id="7" name="Picture 6"/>
          <p:cNvPicPr>
            <a:picLocks noChangeAspect="1"/>
          </p:cNvPicPr>
          <p:nvPr/>
        </p:nvPicPr>
        <p:blipFill>
          <a:blip r:embed="rId4"/>
          <a:stretch>
            <a:fillRect/>
          </a:stretch>
        </p:blipFill>
        <p:spPr>
          <a:xfrm>
            <a:off x="8387588" y="185523"/>
            <a:ext cx="3414735" cy="1954562"/>
          </a:xfrm>
          <a:prstGeom prst="rect">
            <a:avLst/>
          </a:prstGeom>
        </p:spPr>
      </p:pic>
    </p:spTree>
    <p:extLst>
      <p:ext uri="{BB962C8B-B14F-4D97-AF65-F5344CB8AC3E}">
        <p14:creationId xmlns:p14="http://schemas.microsoft.com/office/powerpoint/2010/main" val="349887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640080" y="1508760"/>
            <a:ext cx="10774680" cy="4431983"/>
          </a:xfrm>
          <a:prstGeom prst="rect">
            <a:avLst/>
          </a:prstGeom>
          <a:noFill/>
        </p:spPr>
        <p:txBody>
          <a:bodyPr wrap="square" rtlCol="0">
            <a:spAutoFit/>
          </a:bodyPr>
          <a:lstStyle/>
          <a:p>
            <a:pPr fontAlgn="ctr"/>
            <a:r>
              <a:rPr lang="en-US" sz="2400" b="1" dirty="0">
                <a:solidFill>
                  <a:srgbClr val="002060"/>
                </a:solidFill>
                <a:latin typeface="Calibri" panose="020F0502020204030204" pitchFamily="34" charset="0"/>
                <a:cs typeface="Calibri" panose="020F0502020204030204" pitchFamily="34" charset="0"/>
              </a:rPr>
              <a:t>Sec. 12-120. - Smoking prohibitions.</a:t>
            </a:r>
          </a:p>
          <a:p>
            <a:pPr marL="465138" indent="-352425">
              <a:buAutoNum type="arabicPeriod"/>
            </a:pPr>
            <a:r>
              <a:rPr lang="en-US" sz="2400" dirty="0">
                <a:solidFill>
                  <a:srgbClr val="002060"/>
                </a:solidFill>
                <a:latin typeface="Calibri" panose="020F0502020204030204" pitchFamily="34" charset="0"/>
                <a:cs typeface="Calibri" panose="020F0502020204030204" pitchFamily="34" charset="0"/>
              </a:rPr>
              <a:t>Smoking in any enclosed, indoor facility owned by the City of Bartlesville is hereby prohibited</a:t>
            </a:r>
            <a:r>
              <a:rPr lang="en-US" sz="2400" dirty="0" smtClean="0">
                <a:solidFill>
                  <a:srgbClr val="002060"/>
                </a:solidFill>
                <a:latin typeface="Calibri" panose="020F0502020204030204" pitchFamily="34" charset="0"/>
                <a:cs typeface="Calibri" panose="020F0502020204030204" pitchFamily="34" charset="0"/>
              </a:rPr>
              <a:t>. </a:t>
            </a:r>
          </a:p>
          <a:p>
            <a:pPr marL="465138" indent="-352425">
              <a:buAutoNum type="arabicPeriod"/>
            </a:pPr>
            <a:r>
              <a:rPr lang="en-US" sz="2400" dirty="0" smtClean="0">
                <a:solidFill>
                  <a:srgbClr val="002060"/>
                </a:solidFill>
                <a:latin typeface="Calibri" panose="020F0502020204030204" pitchFamily="34" charset="0"/>
                <a:cs typeface="Calibri" panose="020F0502020204030204" pitchFamily="34" charset="0"/>
              </a:rPr>
              <a:t>For </a:t>
            </a:r>
            <a:r>
              <a:rPr lang="en-US" sz="2400" dirty="0">
                <a:solidFill>
                  <a:srgbClr val="002060"/>
                </a:solidFill>
                <a:latin typeface="Calibri" panose="020F0502020204030204" pitchFamily="34" charset="0"/>
                <a:cs typeface="Calibri" panose="020F0502020204030204" pitchFamily="34" charset="0"/>
              </a:rPr>
              <a:t>purposes of this section, "smoking“ means the carrying by a person of a lighted cigar, </a:t>
            </a:r>
          </a:p>
          <a:p>
            <a:pPr marL="112713"/>
            <a:r>
              <a:rPr lang="en-US" sz="2400" dirty="0">
                <a:solidFill>
                  <a:srgbClr val="002060"/>
                </a:solidFill>
                <a:latin typeface="Calibri" panose="020F0502020204030204" pitchFamily="34" charset="0"/>
                <a:cs typeface="Calibri" panose="020F0502020204030204" pitchFamily="34" charset="0"/>
              </a:rPr>
              <a:t>      cigarette, pipe, or other lighting smoking device.</a:t>
            </a:r>
          </a:p>
          <a:p>
            <a:pPr marL="465138" indent="-352425">
              <a:buAutoNum type="arabicPeriod" startAt="3"/>
            </a:pPr>
            <a:r>
              <a:rPr lang="en-US" sz="2400" dirty="0">
                <a:solidFill>
                  <a:srgbClr val="002060"/>
                </a:solidFill>
                <a:latin typeface="Calibri" panose="020F0502020204030204" pitchFamily="34" charset="0"/>
                <a:cs typeface="Calibri" panose="020F0502020204030204" pitchFamily="34" charset="0"/>
              </a:rPr>
              <a:t>This section shall not prohibit smoking in a private, enclosed room or office occupied exclusively </a:t>
            </a:r>
            <a:r>
              <a:rPr lang="en-US" sz="2400" dirty="0" smtClean="0">
                <a:solidFill>
                  <a:srgbClr val="002060"/>
                </a:solidFill>
                <a:latin typeface="Calibri" panose="020F0502020204030204" pitchFamily="34" charset="0"/>
                <a:cs typeface="Calibri" panose="020F0502020204030204" pitchFamily="34" charset="0"/>
              </a:rPr>
              <a:t>by </a:t>
            </a:r>
            <a:r>
              <a:rPr lang="en-US" sz="2400" dirty="0">
                <a:solidFill>
                  <a:srgbClr val="002060"/>
                </a:solidFill>
                <a:latin typeface="Calibri" panose="020F0502020204030204" pitchFamily="34" charset="0"/>
                <a:cs typeface="Calibri" panose="020F0502020204030204" pitchFamily="34" charset="0"/>
              </a:rPr>
              <a:t>a smoker or smokers, eve if the room or enclosed office may be visited by a nonsmoker.</a:t>
            </a:r>
          </a:p>
          <a:p>
            <a:pPr marL="465138" indent="-352425">
              <a:buAutoNum type="arabicPeriod" startAt="4"/>
            </a:pPr>
            <a:r>
              <a:rPr lang="en-US" sz="2400" dirty="0">
                <a:solidFill>
                  <a:srgbClr val="002060"/>
                </a:solidFill>
                <a:latin typeface="Calibri" panose="020F0502020204030204" pitchFamily="34" charset="0"/>
                <a:cs typeface="Calibri" panose="020F0502020204030204" pitchFamily="34" charset="0"/>
              </a:rPr>
              <a:t>The city manager is authorized to promulgate and enforce reasonable rules and regulations </a:t>
            </a:r>
            <a:r>
              <a:rPr lang="en-US" sz="2400" dirty="0" smtClean="0">
                <a:solidFill>
                  <a:srgbClr val="002060"/>
                </a:solidFill>
                <a:latin typeface="Calibri" panose="020F0502020204030204" pitchFamily="34" charset="0"/>
                <a:cs typeface="Calibri" panose="020F0502020204030204" pitchFamily="34" charset="0"/>
              </a:rPr>
              <a:t>not </a:t>
            </a:r>
            <a:r>
              <a:rPr lang="en-US" sz="2400" dirty="0">
                <a:solidFill>
                  <a:srgbClr val="002060"/>
                </a:solidFill>
                <a:latin typeface="Calibri" panose="020F0502020204030204" pitchFamily="34" charset="0"/>
                <a:cs typeface="Calibri" panose="020F0502020204030204" pitchFamily="34" charset="0"/>
              </a:rPr>
              <a:t>inconsistent with this section.</a:t>
            </a:r>
          </a:p>
          <a:p>
            <a:endParaRPr lang="en-US" dirty="0"/>
          </a:p>
        </p:txBody>
      </p:sp>
      <p:sp>
        <p:nvSpPr>
          <p:cNvPr id="9" name="Text Placeholder 1"/>
          <p:cNvSpPr txBox="1">
            <a:spLocks/>
          </p:cNvSpPr>
          <p:nvPr/>
        </p:nvSpPr>
        <p:spPr>
          <a:xfrm>
            <a:off x="466453" y="498287"/>
            <a:ext cx="7249178" cy="674773"/>
          </a:xfrm>
          <a:prstGeom prst="rect">
            <a:avLst/>
          </a:prstGeom>
          <a:gradFill flip="none" rotWithShape="1">
            <a:gsLst>
              <a:gs pos="0">
                <a:schemeClr val="bg2">
                  <a:lumMod val="10000"/>
                </a:schemeClr>
              </a:gs>
              <a:gs pos="48000">
                <a:schemeClr val="bg2">
                  <a:lumMod val="25000"/>
                </a:schemeClr>
              </a:gs>
              <a:gs pos="35424">
                <a:schemeClr val="bg2">
                  <a:lumMod val="25000"/>
                </a:schemeClr>
              </a:gs>
              <a:gs pos="100000">
                <a:schemeClr val="bg2">
                  <a:lumMod val="50000"/>
                </a:schemeClr>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12, Offenses</a:t>
            </a:r>
            <a:endParaRPr lang="en-US" sz="2600" b="1" dirty="0">
              <a:solidFill>
                <a:schemeClr val="bg1"/>
              </a:solidFill>
            </a:endParaRPr>
          </a:p>
        </p:txBody>
      </p:sp>
    </p:spTree>
    <p:extLst>
      <p:ext uri="{BB962C8B-B14F-4D97-AF65-F5344CB8AC3E}">
        <p14:creationId xmlns:p14="http://schemas.microsoft.com/office/powerpoint/2010/main" val="50468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352763" y="1572127"/>
            <a:ext cx="11149425" cy="5285874"/>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Courier New" panose="02070309020205020404" pitchFamily="49" charset="0"/>
              <a:buChar char="o"/>
            </a:pPr>
            <a:r>
              <a:rPr lang="en-US" sz="2600" dirty="0" smtClean="0">
                <a:solidFill>
                  <a:srgbClr val="422100"/>
                </a:solidFill>
              </a:rPr>
              <a:t>Adopts </a:t>
            </a:r>
            <a:r>
              <a:rPr lang="en-US" sz="2600" dirty="0">
                <a:solidFill>
                  <a:srgbClr val="422100"/>
                </a:solidFill>
              </a:rPr>
              <a:t>State Statutes and Rules as now approved or hereinafter approved</a:t>
            </a:r>
          </a:p>
          <a:p>
            <a:pPr marL="342900" indent="-342900" algn="l">
              <a:buFont typeface="Courier New" panose="02070309020205020404" pitchFamily="49" charset="0"/>
              <a:buChar char="o"/>
            </a:pPr>
            <a:r>
              <a:rPr lang="en-US" sz="2600" dirty="0" smtClean="0">
                <a:solidFill>
                  <a:srgbClr val="422100"/>
                </a:solidFill>
              </a:rPr>
              <a:t>Repeats language of State Statutes</a:t>
            </a:r>
          </a:p>
          <a:p>
            <a:pPr marL="342900" indent="-342900" algn="l">
              <a:buFont typeface="Courier New" panose="02070309020205020404" pitchFamily="49" charset="0"/>
              <a:buChar char="o"/>
            </a:pPr>
            <a:r>
              <a:rPr lang="en-US" sz="2600" dirty="0" smtClean="0">
                <a:solidFill>
                  <a:srgbClr val="422100"/>
                </a:solidFill>
              </a:rPr>
              <a:t>It is unlawful to carry or transport:  </a:t>
            </a:r>
          </a:p>
          <a:p>
            <a:pPr marL="800100" lvl="1" indent="-342900" algn="l">
              <a:buFont typeface="Courier New" panose="02070309020205020404" pitchFamily="49" charset="0"/>
              <a:buChar char="o"/>
            </a:pPr>
            <a:r>
              <a:rPr lang="en-US" sz="2600" dirty="0" smtClean="0">
                <a:solidFill>
                  <a:srgbClr val="422100"/>
                </a:solidFill>
              </a:rPr>
              <a:t>Sawed-off shotgun or sawed-off rifle;</a:t>
            </a:r>
          </a:p>
          <a:p>
            <a:pPr marL="800100" lvl="1" indent="-342900" algn="l">
              <a:buFont typeface="Courier New" panose="02070309020205020404" pitchFamily="49" charset="0"/>
              <a:buChar char="o"/>
            </a:pPr>
            <a:r>
              <a:rPr lang="en-US" sz="2600" dirty="0" smtClean="0">
                <a:solidFill>
                  <a:srgbClr val="422100"/>
                </a:solidFill>
              </a:rPr>
              <a:t>Concealed or unconcealed pistol or handgun except as authorized by the provisions of the Oklahoma Self-Defense Act or as may otherwise be authorized by law;</a:t>
            </a:r>
          </a:p>
          <a:p>
            <a:pPr marL="800100" lvl="1" indent="-342900" algn="l">
              <a:buFont typeface="Courier New" panose="02070309020205020404" pitchFamily="49" charset="0"/>
              <a:buChar char="o"/>
            </a:pPr>
            <a:r>
              <a:rPr lang="en-US" sz="2600" dirty="0" smtClean="0">
                <a:solidFill>
                  <a:srgbClr val="422100"/>
                </a:solidFill>
              </a:rPr>
              <a:t>To carry or wear any deadly weapon or dangerous instrument whatsoever with the intent or for the avowed purpose of unlawfully injuring another person;</a:t>
            </a:r>
          </a:p>
          <a:p>
            <a:pPr marL="800100" lvl="1" indent="-342900" algn="l">
              <a:buFont typeface="Courier New" panose="02070309020205020404" pitchFamily="49" charset="0"/>
              <a:buChar char="o"/>
            </a:pPr>
            <a:r>
              <a:rPr lang="en-US" sz="2600" dirty="0" smtClean="0">
                <a:solidFill>
                  <a:srgbClr val="422100"/>
                </a:solidFill>
              </a:rPr>
              <a:t>To carry upon or about his or her person, or in a purse or other container, any pistol, revolver, shotgun or rifle, whether loaded or unloaded, or any blackjack, loaded cane, hand chain, metal knuckles, or any other offensive weapon, whether such is concealed or unconcealed, except the proper use of guns and knives for hunting, fishing, education, or recreational purposes, or as authorized by the Oklahoma Self-Defense Act or other State Statute; </a:t>
            </a:r>
          </a:p>
          <a:p>
            <a:pPr marL="800100" lvl="2" indent="-342900" algn="l">
              <a:buFont typeface="Courier New" panose="02070309020205020404" pitchFamily="49" charset="0"/>
              <a:buChar char="o"/>
            </a:pPr>
            <a:endParaRPr lang="en-US" sz="22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800100" lvl="1" indent="-342900" algn="l">
              <a:buFont typeface="Courier New" panose="02070309020205020404" pitchFamily="49" charset="0"/>
              <a:buChar char="o"/>
            </a:pPr>
            <a:endParaRPr lang="en-US" sz="2800" dirty="0" smtClean="0">
              <a:solidFill>
                <a:srgbClr val="002060"/>
              </a:solidFill>
            </a:endParaRPr>
          </a:p>
          <a:p>
            <a:pPr algn="l"/>
            <a:endParaRPr lang="en-US" sz="2800" dirty="0"/>
          </a:p>
        </p:txBody>
      </p:sp>
      <p:sp>
        <p:nvSpPr>
          <p:cNvPr id="10" name="Text Placeholder 1"/>
          <p:cNvSpPr txBox="1">
            <a:spLocks/>
          </p:cNvSpPr>
          <p:nvPr/>
        </p:nvSpPr>
        <p:spPr>
          <a:xfrm>
            <a:off x="6710184" y="316747"/>
            <a:ext cx="5481816" cy="694224"/>
          </a:xfrm>
          <a:prstGeom prst="rect">
            <a:avLst/>
          </a:prstGeom>
          <a:gradFill flip="none" rotWithShape="1">
            <a:gsLst>
              <a:gs pos="37344">
                <a:srgbClr val="422100"/>
              </a:gs>
              <a:gs pos="0">
                <a:srgbClr val="2E1700"/>
              </a:gs>
              <a:gs pos="100000">
                <a:srgbClr val="663300"/>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12, Offenses</a:t>
            </a:r>
            <a:endParaRPr lang="en-US" sz="26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24"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solidFill>
                  <a:srgbClr val="663300"/>
                </a:solidFill>
              </a:rPr>
              <a:t>Proposed City Ordinance</a:t>
            </a:r>
            <a:endParaRPr lang="en-US" b="1" dirty="0">
              <a:solidFill>
                <a:srgbClr val="663300"/>
              </a:solidFill>
            </a:endParaRPr>
          </a:p>
        </p:txBody>
      </p:sp>
    </p:spTree>
    <p:extLst>
      <p:ext uri="{BB962C8B-B14F-4D97-AF65-F5344CB8AC3E}">
        <p14:creationId xmlns:p14="http://schemas.microsoft.com/office/powerpoint/2010/main" val="116545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 calcmode="lin" valueType="num">
                                      <p:cBhvr additive="base">
                                        <p:cTn id="4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 calcmode="lin" valueType="num">
                                      <p:cBhvr additive="base">
                                        <p:cTn id="4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xEl>
                                              <p:pRg st="6" end="6"/>
                                            </p:txEl>
                                          </p:spTgt>
                                        </p:tgtEl>
                                        <p:attrNameLst>
                                          <p:attrName>style.visibility</p:attrName>
                                        </p:attrNameLst>
                                      </p:cBhvr>
                                      <p:to>
                                        <p:strVal val="visible"/>
                                      </p:to>
                                    </p:set>
                                    <p:anim calcmode="lin" valueType="num">
                                      <p:cBhvr additive="base">
                                        <p:cTn id="5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729150" y="1750822"/>
            <a:ext cx="1077468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2">
                    <a:lumMod val="25000"/>
                  </a:schemeClr>
                </a:solidFill>
              </a:rPr>
              <a:t>Adopts State Statutes and Rules as now approved or hereinafter </a:t>
            </a:r>
            <a:r>
              <a:rPr lang="en-US" sz="2400" dirty="0" smtClean="0">
                <a:solidFill>
                  <a:schemeClr val="bg2">
                    <a:lumMod val="25000"/>
                  </a:schemeClr>
                </a:solidFill>
              </a:rPr>
              <a:t>approved</a:t>
            </a:r>
          </a:p>
          <a:p>
            <a:pPr marL="342900" indent="-342900">
              <a:buFont typeface="Arial" panose="020B0604020202020204" pitchFamily="34" charset="0"/>
              <a:buChar char="•"/>
            </a:pPr>
            <a:r>
              <a:rPr lang="en-US" sz="2400" dirty="0" smtClean="0">
                <a:solidFill>
                  <a:schemeClr val="bg2">
                    <a:lumMod val="25000"/>
                  </a:schemeClr>
                </a:solidFill>
              </a:rPr>
              <a:t>Provides definitions for “smoking device”, “smoke”, “smoking”, “tobacco product”,  and “medical marijuana product” as follows: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7" name="Title 5"/>
          <p:cNvSpPr txBox="1">
            <a:spLocks/>
          </p:cNvSpPr>
          <p:nvPr/>
        </p:nvSpPr>
        <p:spPr>
          <a:xfrm>
            <a:off x="764759" y="405610"/>
            <a:ext cx="5363667" cy="6397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 </a:t>
            </a:r>
            <a:r>
              <a:rPr lang="en-US" b="1" dirty="0" smtClean="0">
                <a:solidFill>
                  <a:schemeClr val="bg2">
                    <a:lumMod val="50000"/>
                  </a:schemeClr>
                </a:solidFill>
              </a:rPr>
              <a:t>Proposed City Ordinance</a:t>
            </a:r>
            <a:endParaRPr lang="en-US" b="1" dirty="0">
              <a:solidFill>
                <a:schemeClr val="bg2">
                  <a:lumMod val="50000"/>
                </a:schemeClr>
              </a:solidFill>
            </a:endParaRPr>
          </a:p>
        </p:txBody>
      </p:sp>
      <p:sp>
        <p:nvSpPr>
          <p:cNvPr id="8" name="Text Placeholder 1"/>
          <p:cNvSpPr txBox="1">
            <a:spLocks/>
          </p:cNvSpPr>
          <p:nvPr/>
        </p:nvSpPr>
        <p:spPr>
          <a:xfrm>
            <a:off x="6776267" y="320147"/>
            <a:ext cx="5415733" cy="674773"/>
          </a:xfrm>
          <a:prstGeom prst="rect">
            <a:avLst/>
          </a:prstGeom>
          <a:gradFill flip="none" rotWithShape="1">
            <a:gsLst>
              <a:gs pos="0">
                <a:schemeClr val="bg2">
                  <a:lumMod val="10000"/>
                </a:schemeClr>
              </a:gs>
              <a:gs pos="48000">
                <a:schemeClr val="bg2">
                  <a:lumMod val="25000"/>
                </a:schemeClr>
              </a:gs>
              <a:gs pos="35424">
                <a:schemeClr val="bg2">
                  <a:lumMod val="25000"/>
                </a:schemeClr>
              </a:gs>
              <a:gs pos="100000">
                <a:schemeClr val="bg2">
                  <a:lumMod val="50000"/>
                </a:schemeClr>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12, Offenses</a:t>
            </a:r>
            <a:endParaRPr lang="en-US" sz="2600" b="1" dirty="0">
              <a:solidFill>
                <a:schemeClr val="bg1"/>
              </a:solidFill>
            </a:endParaRPr>
          </a:p>
        </p:txBody>
      </p:sp>
      <p:sp>
        <p:nvSpPr>
          <p:cNvPr id="9" name="TextBox 8"/>
          <p:cNvSpPr txBox="1"/>
          <p:nvPr/>
        </p:nvSpPr>
        <p:spPr>
          <a:xfrm>
            <a:off x="1064526" y="3712192"/>
            <a:ext cx="10345003" cy="1569660"/>
          </a:xfrm>
          <a:prstGeom prst="rect">
            <a:avLst/>
          </a:prstGeom>
          <a:noFill/>
        </p:spPr>
        <p:txBody>
          <a:bodyPr wrap="square" rtlCol="0">
            <a:spAutoFit/>
          </a:bodyPr>
          <a:lstStyle/>
          <a:p>
            <a:r>
              <a:rPr lang="en-US" sz="2400" dirty="0">
                <a:solidFill>
                  <a:schemeClr val="bg2">
                    <a:lumMod val="25000"/>
                  </a:schemeClr>
                </a:solidFill>
              </a:rPr>
              <a:t>“Smoking Device” shall mean a lighted cigar, cigarette, pipe, or other lighted or heated device, pipe, or product, including electronic or battery operated devices, intended for inhalation of a product in any manner or in any form, including but not limited to vaping, inhaling, exhaling or burning, whether natural or synthetic.</a:t>
            </a:r>
            <a:endParaRPr lang="en-US" sz="2400" dirty="0">
              <a:solidFill>
                <a:schemeClr val="bg2">
                  <a:lumMod val="25000"/>
                </a:schemeClr>
              </a:solidFill>
            </a:endParaRPr>
          </a:p>
        </p:txBody>
      </p:sp>
      <p:sp>
        <p:nvSpPr>
          <p:cNvPr id="10" name="TextBox 9"/>
          <p:cNvSpPr txBox="1"/>
          <p:nvPr/>
        </p:nvSpPr>
        <p:spPr>
          <a:xfrm>
            <a:off x="1005028" y="3185371"/>
            <a:ext cx="10345003" cy="3046988"/>
          </a:xfrm>
          <a:prstGeom prst="rect">
            <a:avLst/>
          </a:prstGeom>
          <a:noFill/>
        </p:spPr>
        <p:txBody>
          <a:bodyPr wrap="square" rtlCol="0">
            <a:spAutoFit/>
          </a:bodyPr>
          <a:lstStyle/>
          <a:p>
            <a:pPr marL="0" lvl="2"/>
            <a:r>
              <a:rPr lang="en-US" sz="2400" dirty="0">
                <a:solidFill>
                  <a:schemeClr val="bg2">
                    <a:lumMod val="25000"/>
                  </a:schemeClr>
                </a:solidFill>
              </a:rPr>
              <a:t>“Smoke” means the gases and particles released into the air by combustion, electrical ignition or vaporization, including from an Electronic Smoking Device, when the apparent or usual purpose of the combustion, electrical ignition or vaporization is human inhalation of the resulting gases, particles or vapor combustion products, such as, for example, tobacco smoke or marijuana smoke, except when the combusting material contains no tobacco, marijuana, or similar substance, and the purpose of inhalation is solely olfactory, such as, for example, smoke from incense.</a:t>
            </a:r>
          </a:p>
        </p:txBody>
      </p:sp>
      <p:sp>
        <p:nvSpPr>
          <p:cNvPr id="11" name="TextBox 10"/>
          <p:cNvSpPr txBox="1"/>
          <p:nvPr/>
        </p:nvSpPr>
        <p:spPr>
          <a:xfrm>
            <a:off x="794445" y="3187619"/>
            <a:ext cx="10956877" cy="3477875"/>
          </a:xfrm>
          <a:prstGeom prst="rect">
            <a:avLst/>
          </a:prstGeom>
          <a:noFill/>
        </p:spPr>
        <p:txBody>
          <a:bodyPr wrap="square" rtlCol="0">
            <a:spAutoFit/>
          </a:bodyPr>
          <a:lstStyle/>
          <a:p>
            <a:pPr marL="0" lvl="2"/>
            <a:r>
              <a:rPr lang="en-US" sz="2200" dirty="0">
                <a:solidFill>
                  <a:schemeClr val="bg2">
                    <a:lumMod val="25000"/>
                  </a:schemeClr>
                </a:solidFill>
              </a:rPr>
              <a:t>"Tobacco Product" means: </a:t>
            </a:r>
          </a:p>
          <a:p>
            <a:pPr marL="574675" lvl="3" indent="-342900">
              <a:buFont typeface="Arial" panose="020B0604020202020204" pitchFamily="34" charset="0"/>
              <a:buChar char="•"/>
            </a:pPr>
            <a:r>
              <a:rPr lang="en-US" sz="2200" dirty="0">
                <a:solidFill>
                  <a:schemeClr val="bg2">
                    <a:lumMod val="25000"/>
                  </a:schemeClr>
                </a:solidFill>
              </a:rPr>
              <a:t>Any substance containing or derived from tobacco leaf, including but not limited to cigarettes, Electronic Smoking Devices, cigars, pipe tobacco, hookah tobacco, </a:t>
            </a:r>
            <a:r>
              <a:rPr lang="en-US" sz="2200" dirty="0" smtClean="0">
                <a:solidFill>
                  <a:schemeClr val="bg2">
                    <a:lumMod val="25000"/>
                  </a:schemeClr>
                </a:solidFill>
              </a:rPr>
              <a:t>snuff, chewing tobacco, dipping tobacco, blunts</a:t>
            </a:r>
            <a:r>
              <a:rPr lang="en-US" sz="2200" dirty="0">
                <a:solidFill>
                  <a:schemeClr val="bg2">
                    <a:lumMod val="25000"/>
                  </a:schemeClr>
                </a:solidFill>
              </a:rPr>
              <a:t>, clove cigarettes, or any other preparation of tobacco; and </a:t>
            </a:r>
          </a:p>
          <a:p>
            <a:pPr marL="574675" lvl="3" indent="-342900">
              <a:buFont typeface="Arial" panose="020B0604020202020204" pitchFamily="34" charset="0"/>
              <a:buChar char="•"/>
            </a:pPr>
            <a:r>
              <a:rPr lang="en-US" sz="2200" dirty="0">
                <a:solidFill>
                  <a:schemeClr val="bg2">
                    <a:lumMod val="25000"/>
                  </a:schemeClr>
                </a:solidFill>
              </a:rPr>
              <a:t>Any product or formulation of matter containing biologically active amounts of nicotine that is manufactured, sold, offered for sale, or otherwise distributed with the expectation that the product or matter will be introduced into the human body by inhalation; but does not include any cessation product specifically approved by the U. S. Food and Drug Administration for use in treating nicotine or tobacco dependence.</a:t>
            </a:r>
          </a:p>
        </p:txBody>
      </p:sp>
      <p:sp>
        <p:nvSpPr>
          <p:cNvPr id="12" name="TextBox 11"/>
          <p:cNvSpPr txBox="1"/>
          <p:nvPr/>
        </p:nvSpPr>
        <p:spPr>
          <a:xfrm>
            <a:off x="845208" y="3689684"/>
            <a:ext cx="10956877" cy="2646878"/>
          </a:xfrm>
          <a:prstGeom prst="rect">
            <a:avLst/>
          </a:prstGeom>
          <a:noFill/>
        </p:spPr>
        <p:txBody>
          <a:bodyPr wrap="square" rtlCol="0">
            <a:spAutoFit/>
          </a:bodyPr>
          <a:lstStyle/>
          <a:p>
            <a:pPr marL="0" lvl="2"/>
            <a:r>
              <a:rPr lang="en-US" sz="2400" dirty="0">
                <a:solidFill>
                  <a:schemeClr val="bg2">
                    <a:lumMod val="25000"/>
                  </a:schemeClr>
                </a:solidFill>
              </a:rPr>
              <a:t>“Medical Marijuana Product” means any substance containing or derived from cannabinoids, including concentrates, that have been extracted from plant material or the resin therefrom by physical or chemical means and is intended for administration to a qualified patient, including but not limited to oils, tinctures, edibles, pills, topical forms, gels, creams, forms medically appropriate for administration by vaporization or a nebulizer, patches, tinctures, and liquids excluding live plant forms.</a:t>
            </a:r>
          </a:p>
          <a:p>
            <a:pPr marL="0" lvl="2"/>
            <a:endParaRPr lang="en-US" sz="2200" dirty="0">
              <a:solidFill>
                <a:schemeClr val="bg2">
                  <a:lumMod val="25000"/>
                </a:schemeClr>
              </a:solidFill>
            </a:endParaRPr>
          </a:p>
        </p:txBody>
      </p:sp>
      <p:sp>
        <p:nvSpPr>
          <p:cNvPr id="13" name="TextBox 12"/>
          <p:cNvSpPr txBox="1"/>
          <p:nvPr/>
        </p:nvSpPr>
        <p:spPr>
          <a:xfrm>
            <a:off x="876692" y="3738821"/>
            <a:ext cx="10345003" cy="2308324"/>
          </a:xfrm>
          <a:prstGeom prst="rect">
            <a:avLst/>
          </a:prstGeom>
          <a:noFill/>
        </p:spPr>
        <p:txBody>
          <a:bodyPr wrap="square" rtlCol="0">
            <a:spAutoFit/>
          </a:bodyPr>
          <a:lstStyle/>
          <a:p>
            <a:pPr marL="0" lvl="2"/>
            <a:r>
              <a:rPr lang="en-US" sz="2400" dirty="0">
                <a:solidFill>
                  <a:schemeClr val="bg2">
                    <a:lumMod val="25000"/>
                  </a:schemeClr>
                </a:solidFill>
              </a:rPr>
              <a:t>“Smoking” means engaging in an act that generates Smoke, such as for example, but not limited to:  possessing a lighted pipe, a lighted hookah pipe, a lighted cigar, an operating Electronic Smoking Device, a lighted cigarette of any kind or a lighted smoke inhalation device of any kind that generates Smoke, or the act of lighting or igniting a pipe, a hookah pipe, a cigar, a cigarette or Smoke inhalation device of any kind that generates Smoke.</a:t>
            </a:r>
          </a:p>
        </p:txBody>
      </p:sp>
    </p:spTree>
    <p:extLst>
      <p:ext uri="{BB962C8B-B14F-4D97-AF65-F5344CB8AC3E}">
        <p14:creationId xmlns:p14="http://schemas.microsoft.com/office/powerpoint/2010/main" val="212310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2" fill="hold" grpId="1" nodeType="clickEffect">
                                  <p:stCondLst>
                                    <p:cond delay="0"/>
                                  </p:stCondLst>
                                  <p:childTnLst>
                                    <p:anim calcmode="lin" valueType="num">
                                      <p:cBhvr additive="base">
                                        <p:cTn id="34" dur="500"/>
                                        <p:tgtEl>
                                          <p:spTgt spid="9"/>
                                        </p:tgtEl>
                                        <p:attrNameLst>
                                          <p:attrName>ppt_x</p:attrName>
                                        </p:attrNameLst>
                                      </p:cBhvr>
                                      <p:tavLst>
                                        <p:tav tm="0">
                                          <p:val>
                                            <p:strVal val="ppt_x"/>
                                          </p:val>
                                        </p:tav>
                                        <p:tav tm="100000">
                                          <p:val>
                                            <p:strVal val="1+ppt_w/2"/>
                                          </p:val>
                                        </p:tav>
                                      </p:tavLst>
                                    </p:anim>
                                    <p:anim calcmode="lin" valueType="num">
                                      <p:cBhvr additive="base">
                                        <p:cTn id="35" dur="500"/>
                                        <p:tgtEl>
                                          <p:spTgt spid="9"/>
                                        </p:tgtEl>
                                        <p:attrNameLst>
                                          <p:attrName>ppt_y</p:attrName>
                                        </p:attrNameLst>
                                      </p:cBhvr>
                                      <p:tavLst>
                                        <p:tav tm="0">
                                          <p:val>
                                            <p:strVal val="ppt_y"/>
                                          </p:val>
                                        </p:tav>
                                        <p:tav tm="100000">
                                          <p:val>
                                            <p:strVal val="ppt_y"/>
                                          </p:val>
                                        </p:tav>
                                      </p:tavLst>
                                    </p:anim>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0-#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2" fill="hold" grpId="1" nodeType="clickEffect">
                                  <p:stCondLst>
                                    <p:cond delay="0"/>
                                  </p:stCondLst>
                                  <p:childTnLst>
                                    <p:anim calcmode="lin" valueType="num">
                                      <p:cBhvr additive="base">
                                        <p:cTn id="46" dur="500"/>
                                        <p:tgtEl>
                                          <p:spTgt spid="10"/>
                                        </p:tgtEl>
                                        <p:attrNameLst>
                                          <p:attrName>ppt_x</p:attrName>
                                        </p:attrNameLst>
                                      </p:cBhvr>
                                      <p:tavLst>
                                        <p:tav tm="0">
                                          <p:val>
                                            <p:strVal val="ppt_x"/>
                                          </p:val>
                                        </p:tav>
                                        <p:tav tm="100000">
                                          <p:val>
                                            <p:strVal val="1+ppt_w/2"/>
                                          </p:val>
                                        </p:tav>
                                      </p:tavLst>
                                    </p:anim>
                                    <p:anim calcmode="lin" valueType="num">
                                      <p:cBhvr additive="base">
                                        <p:cTn id="47" dur="500"/>
                                        <p:tgtEl>
                                          <p:spTgt spid="10"/>
                                        </p:tgtEl>
                                        <p:attrNameLst>
                                          <p:attrName>ppt_y</p:attrName>
                                        </p:attrNameLst>
                                      </p:cBhvr>
                                      <p:tavLst>
                                        <p:tav tm="0">
                                          <p:val>
                                            <p:strVal val="ppt_y"/>
                                          </p:val>
                                        </p:tav>
                                        <p:tav tm="100000">
                                          <p:val>
                                            <p:strVal val="ppt_y"/>
                                          </p:val>
                                        </p:tav>
                                      </p:tavLst>
                                    </p:anim>
                                    <p:set>
                                      <p:cBhvr>
                                        <p:cTn id="48" dur="1" fill="hold">
                                          <p:stCondLst>
                                            <p:cond delay="499"/>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0-#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xit" presetSubtype="2" fill="hold" grpId="1" nodeType="clickEffect">
                                  <p:stCondLst>
                                    <p:cond delay="0"/>
                                  </p:stCondLst>
                                  <p:childTnLst>
                                    <p:anim calcmode="lin" valueType="num">
                                      <p:cBhvr additive="base">
                                        <p:cTn id="58" dur="500"/>
                                        <p:tgtEl>
                                          <p:spTgt spid="13"/>
                                        </p:tgtEl>
                                        <p:attrNameLst>
                                          <p:attrName>ppt_x</p:attrName>
                                        </p:attrNameLst>
                                      </p:cBhvr>
                                      <p:tavLst>
                                        <p:tav tm="0">
                                          <p:val>
                                            <p:strVal val="ppt_x"/>
                                          </p:val>
                                        </p:tav>
                                        <p:tav tm="100000">
                                          <p:val>
                                            <p:strVal val="1+ppt_w/2"/>
                                          </p:val>
                                        </p:tav>
                                      </p:tavLst>
                                    </p:anim>
                                    <p:anim calcmode="lin" valueType="num">
                                      <p:cBhvr additive="base">
                                        <p:cTn id="59" dur="500"/>
                                        <p:tgtEl>
                                          <p:spTgt spid="13"/>
                                        </p:tgtEl>
                                        <p:attrNameLst>
                                          <p:attrName>ppt_y</p:attrName>
                                        </p:attrNameLst>
                                      </p:cBhvr>
                                      <p:tavLst>
                                        <p:tav tm="0">
                                          <p:val>
                                            <p:strVal val="ppt_y"/>
                                          </p:val>
                                        </p:tav>
                                        <p:tav tm="100000">
                                          <p:val>
                                            <p:strVal val="ppt_y"/>
                                          </p:val>
                                        </p:tav>
                                      </p:tavLst>
                                    </p:anim>
                                    <p:set>
                                      <p:cBhvr>
                                        <p:cTn id="60" dur="1" fill="hold">
                                          <p:stCondLst>
                                            <p:cond delay="4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0-#ppt_w/2"/>
                                          </p:val>
                                        </p:tav>
                                        <p:tav tm="100000">
                                          <p:val>
                                            <p:strVal val="#ppt_x"/>
                                          </p:val>
                                        </p:tav>
                                      </p:tavLst>
                                    </p:anim>
                                    <p:anim calcmode="lin" valueType="num">
                                      <p:cBhvr additive="base">
                                        <p:cTn id="6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xit" presetSubtype="2" fill="hold" grpId="1" nodeType="clickEffect">
                                  <p:stCondLst>
                                    <p:cond delay="0"/>
                                  </p:stCondLst>
                                  <p:childTnLst>
                                    <p:anim calcmode="lin" valueType="num">
                                      <p:cBhvr additive="base">
                                        <p:cTn id="70" dur="500"/>
                                        <p:tgtEl>
                                          <p:spTgt spid="11"/>
                                        </p:tgtEl>
                                        <p:attrNameLst>
                                          <p:attrName>ppt_x</p:attrName>
                                        </p:attrNameLst>
                                      </p:cBhvr>
                                      <p:tavLst>
                                        <p:tav tm="0">
                                          <p:val>
                                            <p:strVal val="ppt_x"/>
                                          </p:val>
                                        </p:tav>
                                        <p:tav tm="100000">
                                          <p:val>
                                            <p:strVal val="1+ppt_w/2"/>
                                          </p:val>
                                        </p:tav>
                                      </p:tavLst>
                                    </p:anim>
                                    <p:anim calcmode="lin" valueType="num">
                                      <p:cBhvr additive="base">
                                        <p:cTn id="71" dur="500"/>
                                        <p:tgtEl>
                                          <p:spTgt spid="11"/>
                                        </p:tgtEl>
                                        <p:attrNameLst>
                                          <p:attrName>ppt_y</p:attrName>
                                        </p:attrNameLst>
                                      </p:cBhvr>
                                      <p:tavLst>
                                        <p:tav tm="0">
                                          <p:val>
                                            <p:strVal val="ppt_y"/>
                                          </p:val>
                                        </p:tav>
                                        <p:tav tm="100000">
                                          <p:val>
                                            <p:strVal val="ppt_y"/>
                                          </p:val>
                                        </p:tav>
                                      </p:tavLst>
                                    </p:anim>
                                    <p:set>
                                      <p:cBhvr>
                                        <p:cTn id="72" dur="1" fill="hold">
                                          <p:stCondLst>
                                            <p:cond delay="499"/>
                                          </p:stCondLst>
                                        </p:cTn>
                                        <p:tgtEl>
                                          <p:spTgt spid="1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0-#ppt_w/2"/>
                                          </p:val>
                                        </p:tav>
                                        <p:tav tm="100000">
                                          <p:val>
                                            <p:strVal val="#ppt_x"/>
                                          </p:val>
                                        </p:tav>
                                      </p:tavLst>
                                    </p:anim>
                                    <p:anim calcmode="lin" valueType="num">
                                      <p:cBhvr additive="base">
                                        <p:cTn id="7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xit" presetSubtype="2" fill="hold" grpId="1" nodeType="clickEffect">
                                  <p:stCondLst>
                                    <p:cond delay="0"/>
                                  </p:stCondLst>
                                  <p:childTnLst>
                                    <p:anim calcmode="lin" valueType="num">
                                      <p:cBhvr additive="base">
                                        <p:cTn id="82" dur="500"/>
                                        <p:tgtEl>
                                          <p:spTgt spid="12"/>
                                        </p:tgtEl>
                                        <p:attrNameLst>
                                          <p:attrName>ppt_x</p:attrName>
                                        </p:attrNameLst>
                                      </p:cBhvr>
                                      <p:tavLst>
                                        <p:tav tm="0">
                                          <p:val>
                                            <p:strVal val="ppt_x"/>
                                          </p:val>
                                        </p:tav>
                                        <p:tav tm="100000">
                                          <p:val>
                                            <p:strVal val="1+ppt_w/2"/>
                                          </p:val>
                                        </p:tav>
                                      </p:tavLst>
                                    </p:anim>
                                    <p:anim calcmode="lin" valueType="num">
                                      <p:cBhvr additive="base">
                                        <p:cTn id="83" dur="500"/>
                                        <p:tgtEl>
                                          <p:spTgt spid="12"/>
                                        </p:tgtEl>
                                        <p:attrNameLst>
                                          <p:attrName>ppt_y</p:attrName>
                                        </p:attrNameLst>
                                      </p:cBhvr>
                                      <p:tavLst>
                                        <p:tav tm="0">
                                          <p:val>
                                            <p:strVal val="ppt_y"/>
                                          </p:val>
                                        </p:tav>
                                        <p:tav tm="100000">
                                          <p:val>
                                            <p:strVal val="ppt_y"/>
                                          </p:val>
                                        </p:tav>
                                      </p:tavLst>
                                    </p:anim>
                                    <p:set>
                                      <p:cBhvr>
                                        <p:cTn id="8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9" grpId="0"/>
      <p:bldP spid="9" grpId="1"/>
      <p:bldP spid="10" grpId="0"/>
      <p:bldP spid="10" grpId="1"/>
      <p:bldP spid="11" grpId="0"/>
      <p:bldP spid="11" grpId="1"/>
      <p:bldP spid="12" grpId="0"/>
      <p:bldP spid="12" grpId="1"/>
      <p:bldP spid="13" grpId="0"/>
      <p:bldP spid="13"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664982" y="1718737"/>
            <a:ext cx="10774680"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2">
                    <a:lumMod val="25000"/>
                  </a:schemeClr>
                </a:solidFill>
              </a:rPr>
              <a:t>In addition to current regulation 12-120, adds the following areas where smoking is prohibited:</a:t>
            </a:r>
          </a:p>
          <a:p>
            <a:pPr marL="800100" lvl="1" indent="-342900">
              <a:buFont typeface="Arial" panose="020B0604020202020204" pitchFamily="34" charset="0"/>
              <a:buChar char="•"/>
            </a:pPr>
            <a:r>
              <a:rPr lang="en-US" sz="2400" dirty="0" smtClean="0">
                <a:solidFill>
                  <a:schemeClr val="bg2">
                    <a:lumMod val="25000"/>
                  </a:schemeClr>
                </a:solidFill>
              </a:rPr>
              <a:t>Within 25-feet of the entrance or exit of any enclosed, indoor facility owned or under the control of the City of Bartlesville;</a:t>
            </a:r>
          </a:p>
          <a:p>
            <a:pPr marL="800100" lvl="1" indent="-342900">
              <a:buFont typeface="Arial" panose="020B0604020202020204" pitchFamily="34" charset="0"/>
              <a:buChar char="•"/>
            </a:pPr>
            <a:r>
              <a:rPr lang="en-US" sz="2400" dirty="0" smtClean="0">
                <a:solidFill>
                  <a:srgbClr val="002060"/>
                </a:solidFill>
                <a:latin typeface="Calibri" panose="020F0502020204030204" pitchFamily="34" charset="0"/>
                <a:cs typeface="Calibri" panose="020F0502020204030204" pitchFamily="34" charset="0"/>
              </a:rPr>
              <a:t>Within City </a:t>
            </a:r>
            <a:r>
              <a:rPr lang="en-US" sz="2400" dirty="0">
                <a:solidFill>
                  <a:srgbClr val="002060"/>
                </a:solidFill>
                <a:latin typeface="Calibri" panose="020F0502020204030204" pitchFamily="34" charset="0"/>
                <a:cs typeface="Calibri" panose="020F0502020204030204" pitchFamily="34" charset="0"/>
              </a:rPr>
              <a:t>parks, parkways, trails, </a:t>
            </a:r>
            <a:r>
              <a:rPr lang="en-US" sz="2400" dirty="0" smtClean="0">
                <a:solidFill>
                  <a:srgbClr val="002060"/>
                </a:solidFill>
                <a:latin typeface="Calibri" panose="020F0502020204030204" pitchFamily="34" charset="0"/>
                <a:cs typeface="Calibri" panose="020F0502020204030204" pitchFamily="34" charset="0"/>
              </a:rPr>
              <a:t>recreation </a:t>
            </a:r>
            <a:r>
              <a:rPr lang="en-US" sz="2400" dirty="0">
                <a:solidFill>
                  <a:srgbClr val="002060"/>
                </a:solidFill>
                <a:latin typeface="Calibri" panose="020F0502020204030204" pitchFamily="34" charset="0"/>
                <a:cs typeface="Calibri" panose="020F0502020204030204" pitchFamily="34" charset="0"/>
              </a:rPr>
              <a:t>areas, and open space lands </a:t>
            </a:r>
          </a:p>
          <a:p>
            <a:pPr marL="1149350" lvl="2" indent="-342900">
              <a:spcBef>
                <a:spcPct val="0"/>
              </a:spcBef>
              <a:buFont typeface="Arial" panose="020B0604020202020204" pitchFamily="34" charset="0"/>
              <a:buChar char="•"/>
            </a:pPr>
            <a:r>
              <a:rPr lang="en-US" sz="2400" dirty="0" smtClean="0">
                <a:solidFill>
                  <a:srgbClr val="002060"/>
                </a:solidFill>
                <a:latin typeface="Calibri" panose="020F0502020204030204" pitchFamily="34" charset="0"/>
                <a:cs typeface="Calibri" panose="020F0502020204030204" pitchFamily="34" charset="0"/>
              </a:rPr>
              <a:t>In or within 50</a:t>
            </a:r>
            <a:r>
              <a:rPr lang="en-US" sz="2400" dirty="0">
                <a:solidFill>
                  <a:srgbClr val="002060"/>
                </a:solidFill>
                <a:latin typeface="Calibri" panose="020F0502020204030204" pitchFamily="34" charset="0"/>
                <a:cs typeface="Calibri" panose="020F0502020204030204" pitchFamily="34" charset="0"/>
              </a:rPr>
              <a:t>’ of a playground or play court</a:t>
            </a:r>
          </a:p>
          <a:p>
            <a:pPr marL="1149350" lvl="2" indent="-342900">
              <a:spcBef>
                <a:spcPct val="0"/>
              </a:spcBef>
              <a:buFont typeface="Arial" panose="020B0604020202020204" pitchFamily="34" charset="0"/>
              <a:buChar char="•"/>
            </a:pPr>
            <a:r>
              <a:rPr lang="en-US" sz="2400" dirty="0" smtClean="0">
                <a:solidFill>
                  <a:srgbClr val="002060"/>
                </a:solidFill>
                <a:latin typeface="Calibri" panose="020F0502020204030204" pitchFamily="34" charset="0"/>
                <a:cs typeface="Calibri" panose="020F0502020204030204" pitchFamily="34" charset="0"/>
              </a:rPr>
              <a:t>In or within 50</a:t>
            </a:r>
            <a:r>
              <a:rPr lang="en-US" sz="2400" dirty="0">
                <a:solidFill>
                  <a:srgbClr val="002060"/>
                </a:solidFill>
                <a:latin typeface="Calibri" panose="020F0502020204030204" pitchFamily="34" charset="0"/>
                <a:cs typeface="Calibri" panose="020F0502020204030204" pitchFamily="34" charset="0"/>
              </a:rPr>
              <a:t>’ of the fenced confines of </a:t>
            </a:r>
            <a:r>
              <a:rPr lang="en-US" sz="2400" dirty="0" smtClean="0">
                <a:solidFill>
                  <a:srgbClr val="002060"/>
                </a:solidFill>
                <a:latin typeface="Calibri" panose="020F0502020204030204" pitchFamily="34" charset="0"/>
                <a:cs typeface="Calibri" panose="020F0502020204030204" pitchFamily="34" charset="0"/>
              </a:rPr>
              <a:t>any outdoor </a:t>
            </a:r>
            <a:r>
              <a:rPr lang="en-US" sz="2400" dirty="0">
                <a:solidFill>
                  <a:srgbClr val="002060"/>
                </a:solidFill>
                <a:latin typeface="Calibri" panose="020F0502020204030204" pitchFamily="34" charset="0"/>
                <a:cs typeface="Calibri" panose="020F0502020204030204" pitchFamily="34" charset="0"/>
              </a:rPr>
              <a:t>recreational facility</a:t>
            </a:r>
          </a:p>
          <a:p>
            <a:pPr marL="1149350" lvl="2" indent="-342900">
              <a:spcBef>
                <a:spcPct val="0"/>
              </a:spcBef>
              <a:buFont typeface="Arial" panose="020B0604020202020204" pitchFamily="34" charset="0"/>
              <a:buChar char="•"/>
            </a:pPr>
            <a:r>
              <a:rPr lang="en-US" sz="2400" dirty="0" smtClean="0">
                <a:solidFill>
                  <a:srgbClr val="002060"/>
                </a:solidFill>
                <a:latin typeface="Calibri" panose="020F0502020204030204" pitchFamily="34" charset="0"/>
                <a:cs typeface="Calibri" panose="020F0502020204030204" pitchFamily="34" charset="0"/>
              </a:rPr>
              <a:t>In or within 50</a:t>
            </a:r>
            <a:r>
              <a:rPr lang="en-US" sz="2400" dirty="0">
                <a:solidFill>
                  <a:srgbClr val="002060"/>
                </a:solidFill>
                <a:latin typeface="Calibri" panose="020F0502020204030204" pitchFamily="34" charset="0"/>
                <a:cs typeface="Calibri" panose="020F0502020204030204" pitchFamily="34" charset="0"/>
              </a:rPr>
              <a:t>’ of bleachers and stands </a:t>
            </a:r>
            <a:r>
              <a:rPr lang="en-US" sz="2400" dirty="0" smtClean="0">
                <a:solidFill>
                  <a:srgbClr val="002060"/>
                </a:solidFill>
                <a:latin typeface="Calibri" panose="020F0502020204030204" pitchFamily="34" charset="0"/>
                <a:cs typeface="Calibri" panose="020F0502020204030204" pitchFamily="34" charset="0"/>
              </a:rPr>
              <a:t>used by </a:t>
            </a:r>
            <a:r>
              <a:rPr lang="en-US" sz="2400" dirty="0">
                <a:solidFill>
                  <a:srgbClr val="002060"/>
                </a:solidFill>
                <a:latin typeface="Calibri" panose="020F0502020204030204" pitchFamily="34" charset="0"/>
                <a:cs typeface="Calibri" panose="020F0502020204030204" pitchFamily="34" charset="0"/>
              </a:rPr>
              <a:t>spectators at public events; and</a:t>
            </a:r>
          </a:p>
          <a:p>
            <a:pPr marL="1149350" lvl="2" indent="-342900">
              <a:spcBef>
                <a:spcPct val="0"/>
              </a:spcBef>
              <a:buFont typeface="Arial" panose="020B0604020202020204" pitchFamily="34" charset="0"/>
              <a:buChar char="•"/>
            </a:pPr>
            <a:r>
              <a:rPr lang="en-US" sz="2400" dirty="0">
                <a:solidFill>
                  <a:srgbClr val="002060"/>
                </a:solidFill>
                <a:latin typeface="Calibri" panose="020F0502020204030204" pitchFamily="34" charset="0"/>
                <a:cs typeface="Calibri" panose="020F0502020204030204" pitchFamily="34" charset="0"/>
              </a:rPr>
              <a:t>On </a:t>
            </a:r>
            <a:r>
              <a:rPr lang="en-US" sz="2400" dirty="0" smtClean="0">
                <a:solidFill>
                  <a:srgbClr val="002060"/>
                </a:solidFill>
                <a:latin typeface="Calibri" panose="020F0502020204030204" pitchFamily="34" charset="0"/>
                <a:cs typeface="Calibri" panose="020F0502020204030204" pitchFamily="34" charset="0"/>
              </a:rPr>
              <a:t>the travel or walking surface or 5-feet thereof of the Pathfinder </a:t>
            </a:r>
            <a:r>
              <a:rPr lang="en-US" sz="2400" dirty="0">
                <a:solidFill>
                  <a:srgbClr val="002060"/>
                </a:solidFill>
                <a:latin typeface="Calibri" panose="020F0502020204030204" pitchFamily="34" charset="0"/>
                <a:cs typeface="Calibri" panose="020F0502020204030204" pitchFamily="34" charset="0"/>
              </a:rPr>
              <a:t>Parkway Trail </a:t>
            </a:r>
            <a:r>
              <a:rPr lang="en-US" sz="2400" dirty="0" smtClean="0">
                <a:solidFill>
                  <a:srgbClr val="002060"/>
                </a:solidFill>
                <a:latin typeface="Calibri" panose="020F0502020204030204" pitchFamily="34" charset="0"/>
                <a:cs typeface="Calibri" panose="020F0502020204030204" pitchFamily="34" charset="0"/>
              </a:rPr>
              <a:t>System </a:t>
            </a:r>
            <a:r>
              <a:rPr lang="en-US" sz="2400" dirty="0">
                <a:solidFill>
                  <a:srgbClr val="002060"/>
                </a:solidFill>
                <a:latin typeface="Calibri" panose="020F0502020204030204" pitchFamily="34" charset="0"/>
                <a:cs typeface="Calibri" panose="020F0502020204030204" pitchFamily="34" charset="0"/>
              </a:rPr>
              <a:t>and </a:t>
            </a:r>
            <a:r>
              <a:rPr lang="en-US" sz="2400" dirty="0" smtClean="0">
                <a:solidFill>
                  <a:srgbClr val="002060"/>
                </a:solidFill>
                <a:latin typeface="Calibri" panose="020F0502020204030204" pitchFamily="34" charset="0"/>
                <a:cs typeface="Calibri" panose="020F0502020204030204" pitchFamily="34" charset="0"/>
              </a:rPr>
              <a:t>the associated trailheads</a:t>
            </a:r>
            <a:endParaRPr lang="en-US" sz="2400" dirty="0">
              <a:solidFill>
                <a:srgbClr val="00206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solidFill>
                <a:schemeClr val="bg2">
                  <a:lumMod val="25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7" name="Title 5"/>
          <p:cNvSpPr txBox="1">
            <a:spLocks/>
          </p:cNvSpPr>
          <p:nvPr/>
        </p:nvSpPr>
        <p:spPr>
          <a:xfrm>
            <a:off x="764759" y="405610"/>
            <a:ext cx="5363667" cy="6397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 </a:t>
            </a:r>
            <a:r>
              <a:rPr lang="en-US" b="1" dirty="0" smtClean="0">
                <a:solidFill>
                  <a:schemeClr val="bg2">
                    <a:lumMod val="50000"/>
                  </a:schemeClr>
                </a:solidFill>
              </a:rPr>
              <a:t>Proposed City Ordinance</a:t>
            </a:r>
            <a:endParaRPr lang="en-US" b="1" dirty="0">
              <a:solidFill>
                <a:schemeClr val="bg2">
                  <a:lumMod val="50000"/>
                </a:schemeClr>
              </a:solidFill>
            </a:endParaRPr>
          </a:p>
        </p:txBody>
      </p:sp>
    </p:spTree>
    <p:extLst>
      <p:ext uri="{BB962C8B-B14F-4D97-AF65-F5344CB8AC3E}">
        <p14:creationId xmlns:p14="http://schemas.microsoft.com/office/powerpoint/2010/main" val="372082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664982" y="1750821"/>
            <a:ext cx="10774680"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2">
                    <a:lumMod val="25000"/>
                  </a:schemeClr>
                </a:solidFill>
              </a:rPr>
              <a:t>Adds Smoking as a prohibited activity in city parks and recreational facilities in those areas just identified</a:t>
            </a:r>
          </a:p>
          <a:p>
            <a:pPr marL="342900" indent="-342900">
              <a:buFont typeface="Arial" panose="020B0604020202020204" pitchFamily="34" charset="0"/>
              <a:buChar char="•"/>
            </a:pPr>
            <a:r>
              <a:rPr lang="en-US" sz="2400" dirty="0" smtClean="0">
                <a:solidFill>
                  <a:schemeClr val="bg2">
                    <a:lumMod val="25000"/>
                  </a:schemeClr>
                </a:solidFill>
              </a:rPr>
              <a:t>Provides definitions a playground, play field, or play court as follows:</a:t>
            </a:r>
          </a:p>
          <a:p>
            <a:pPr marL="800100" lvl="1" indent="-342900">
              <a:buFont typeface="Arial" panose="020B0604020202020204" pitchFamily="34" charset="0"/>
              <a:buChar char="•"/>
            </a:pPr>
            <a:r>
              <a:rPr lang="en-US" sz="2400" dirty="0">
                <a:solidFill>
                  <a:schemeClr val="bg2">
                    <a:lumMod val="25000"/>
                  </a:schemeClr>
                </a:solidFill>
              </a:rPr>
              <a:t>A </a:t>
            </a:r>
            <a:r>
              <a:rPr lang="en-US" sz="2400" u="sng" dirty="0">
                <a:solidFill>
                  <a:schemeClr val="bg2">
                    <a:lumMod val="25000"/>
                  </a:schemeClr>
                </a:solidFill>
              </a:rPr>
              <a:t>playground</a:t>
            </a:r>
            <a:r>
              <a:rPr lang="en-US" sz="2400" dirty="0">
                <a:solidFill>
                  <a:schemeClr val="bg2">
                    <a:lumMod val="25000"/>
                  </a:schemeClr>
                </a:solidFill>
              </a:rPr>
              <a:t> shall be defined as any portion of public park land that is designed and equipped with play structures such as swings, climbing structures, splash pads, water features or the like, primarily, but not exclusively, set aside for children’s play.  This definition shall include a skateboard park.</a:t>
            </a:r>
          </a:p>
          <a:p>
            <a:pPr marL="800100" lvl="1" indent="-342900">
              <a:buFont typeface="Arial" panose="020B0604020202020204" pitchFamily="34" charset="0"/>
              <a:buChar char="•"/>
            </a:pPr>
            <a:r>
              <a:rPr lang="en-US" sz="2400" dirty="0">
                <a:solidFill>
                  <a:schemeClr val="bg2">
                    <a:lumMod val="25000"/>
                  </a:schemeClr>
                </a:solidFill>
              </a:rPr>
              <a:t>A </a:t>
            </a:r>
            <a:r>
              <a:rPr lang="en-US" sz="2400" u="sng" dirty="0">
                <a:solidFill>
                  <a:schemeClr val="bg2">
                    <a:lumMod val="25000"/>
                  </a:schemeClr>
                </a:solidFill>
              </a:rPr>
              <a:t>play field</a:t>
            </a:r>
            <a:r>
              <a:rPr lang="en-US" sz="2400" dirty="0">
                <a:solidFill>
                  <a:schemeClr val="bg2">
                    <a:lumMod val="25000"/>
                  </a:schemeClr>
                </a:solidFill>
              </a:rPr>
              <a:t> or </a:t>
            </a:r>
            <a:r>
              <a:rPr lang="en-US" sz="2400" u="sng" dirty="0">
                <a:solidFill>
                  <a:schemeClr val="bg2">
                    <a:lumMod val="25000"/>
                  </a:schemeClr>
                </a:solidFill>
              </a:rPr>
              <a:t>play court</a:t>
            </a:r>
            <a:r>
              <a:rPr lang="en-US" sz="2400" dirty="0">
                <a:solidFill>
                  <a:schemeClr val="bg2">
                    <a:lumMod val="25000"/>
                  </a:schemeClr>
                </a:solidFill>
              </a:rPr>
              <a:t> shall be defined as any portion of public park land that is designed, equipped, and prepared for playing of a game or match, such as soccer, football, baseball, softball, tennis, volleyball, or the like, either fenced or unfenced, that is used for recreational or competitive play.</a:t>
            </a:r>
          </a:p>
          <a:p>
            <a:pPr marL="800100" lvl="1" indent="-342900">
              <a:buFont typeface="Arial" panose="020B0604020202020204" pitchFamily="34" charset="0"/>
              <a:buChar char="•"/>
            </a:pPr>
            <a:endParaRPr lang="en-US" sz="2400" dirty="0" smtClean="0">
              <a:solidFill>
                <a:schemeClr val="bg2">
                  <a:lumMod val="25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7" name="Title 5"/>
          <p:cNvSpPr txBox="1">
            <a:spLocks/>
          </p:cNvSpPr>
          <p:nvPr/>
        </p:nvSpPr>
        <p:spPr>
          <a:xfrm>
            <a:off x="764759" y="405610"/>
            <a:ext cx="5363667" cy="6397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 </a:t>
            </a:r>
            <a:r>
              <a:rPr lang="en-US" b="1" dirty="0" smtClean="0">
                <a:solidFill>
                  <a:schemeClr val="bg2">
                    <a:lumMod val="50000"/>
                  </a:schemeClr>
                </a:solidFill>
              </a:rPr>
              <a:t>Proposed City Ordinance</a:t>
            </a:r>
            <a:endParaRPr lang="en-US" b="1" dirty="0">
              <a:solidFill>
                <a:schemeClr val="bg2">
                  <a:lumMod val="50000"/>
                </a:schemeClr>
              </a:solidFill>
            </a:endParaRPr>
          </a:p>
        </p:txBody>
      </p:sp>
      <p:sp>
        <p:nvSpPr>
          <p:cNvPr id="8" name="Text Placeholder 1"/>
          <p:cNvSpPr txBox="1">
            <a:spLocks/>
          </p:cNvSpPr>
          <p:nvPr/>
        </p:nvSpPr>
        <p:spPr>
          <a:xfrm>
            <a:off x="6731014" y="255979"/>
            <a:ext cx="5460986" cy="883011"/>
          </a:xfrm>
          <a:prstGeom prst="rect">
            <a:avLst/>
          </a:prstGeom>
          <a:gradFill flip="none" rotWithShape="1">
            <a:gsLst>
              <a:gs pos="0">
                <a:schemeClr val="bg2">
                  <a:lumMod val="10000"/>
                </a:schemeClr>
              </a:gs>
              <a:gs pos="48000">
                <a:schemeClr val="bg2">
                  <a:lumMod val="25000"/>
                </a:schemeClr>
              </a:gs>
              <a:gs pos="35424">
                <a:schemeClr val="bg2">
                  <a:lumMod val="25000"/>
                </a:schemeClr>
              </a:gs>
              <a:gs pos="100000">
                <a:schemeClr val="bg2">
                  <a:lumMod val="50000"/>
                </a:schemeClr>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13, </a:t>
            </a:r>
          </a:p>
          <a:p>
            <a:pPr marL="0" indent="0">
              <a:buNone/>
            </a:pPr>
            <a:r>
              <a:rPr lang="en-US" sz="2600" b="1" dirty="0" smtClean="0">
                <a:solidFill>
                  <a:schemeClr val="bg1"/>
                </a:solidFill>
              </a:rPr>
              <a:t>Parks and Recreation</a:t>
            </a:r>
            <a:endParaRPr lang="en-US" sz="2600" b="1" dirty="0">
              <a:solidFill>
                <a:schemeClr val="bg1"/>
              </a:solidFill>
            </a:endParaRPr>
          </a:p>
        </p:txBody>
      </p:sp>
    </p:spTree>
    <p:extLst>
      <p:ext uri="{BB962C8B-B14F-4D97-AF65-F5344CB8AC3E}">
        <p14:creationId xmlns:p14="http://schemas.microsoft.com/office/powerpoint/2010/main" val="4879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490316" y="1402071"/>
            <a:ext cx="10706100" cy="11486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a:buFont typeface="Courier New" panose="02070309020205020404" pitchFamily="49" charset="0"/>
              <a:buChar char="o"/>
            </a:pPr>
            <a:endParaRPr lang="en-US" sz="2800" dirty="0" smtClean="0">
              <a:solidFill>
                <a:srgbClr val="002060"/>
              </a:solidFill>
            </a:endParaRPr>
          </a:p>
          <a:p>
            <a:pPr algn="l"/>
            <a:endParaRPr lang="en-US" sz="2800" dirty="0"/>
          </a:p>
        </p:txBody>
      </p:sp>
      <p:pic>
        <p:nvPicPr>
          <p:cNvPr id="3" name="Picture 2"/>
          <p:cNvPicPr>
            <a:picLocks noChangeAspect="1"/>
          </p:cNvPicPr>
          <p:nvPr/>
        </p:nvPicPr>
        <p:blipFill>
          <a:blip r:embed="rId4"/>
          <a:stretch>
            <a:fillRect/>
          </a:stretch>
        </p:blipFill>
        <p:spPr>
          <a:xfrm>
            <a:off x="526821" y="463039"/>
            <a:ext cx="11138357" cy="5931922"/>
          </a:xfrm>
          <a:prstGeom prst="rect">
            <a:avLst/>
          </a:prstGeom>
        </p:spPr>
      </p:pic>
    </p:spTree>
    <p:extLst>
      <p:ext uri="{BB962C8B-B14F-4D97-AF65-F5344CB8AC3E}">
        <p14:creationId xmlns:p14="http://schemas.microsoft.com/office/powerpoint/2010/main" val="2166750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2829" y="300251"/>
            <a:ext cx="11636034" cy="1015663"/>
          </a:xfrm>
          <a:prstGeom prst="rect">
            <a:avLst/>
          </a:prstGeom>
          <a:noFill/>
        </p:spPr>
        <p:txBody>
          <a:bodyPr wrap="square" rtlCol="0">
            <a:spAutoFit/>
          </a:bodyPr>
          <a:lstStyle/>
          <a:p>
            <a:pPr algn="ctr"/>
            <a:r>
              <a:rPr lang="en-US" sz="6000" b="1" dirty="0" smtClean="0">
                <a:solidFill>
                  <a:srgbClr val="640000"/>
                </a:solidFill>
              </a:rPr>
              <a:t>ALCOHOL MODERNIZATION LAWS</a:t>
            </a:r>
            <a:endParaRPr lang="en-US" sz="6000" b="1" dirty="0">
              <a:solidFill>
                <a:srgbClr val="640000"/>
              </a:solidFill>
            </a:endParaRPr>
          </a:p>
        </p:txBody>
      </p:sp>
      <p:sp>
        <p:nvSpPr>
          <p:cNvPr id="5" name="Subtitle 2"/>
          <p:cNvSpPr txBox="1">
            <a:spLocks/>
          </p:cNvSpPr>
          <p:nvPr/>
        </p:nvSpPr>
        <p:spPr>
          <a:xfrm>
            <a:off x="586569" y="1738953"/>
            <a:ext cx="11076042" cy="302555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Courier New" panose="02070309020205020404" pitchFamily="49" charset="0"/>
              <a:buChar char="o"/>
            </a:pPr>
            <a:r>
              <a:rPr lang="en-US" sz="3200" dirty="0" smtClean="0">
                <a:solidFill>
                  <a:srgbClr val="640000"/>
                </a:solidFill>
              </a:rPr>
              <a:t>Sales of refrigerated full-strength beer (up to 8.99% ABV) and wine (up to 15% ABV) in grocery stores, convenience stores, &amp; similar retail stores</a:t>
            </a:r>
          </a:p>
          <a:p>
            <a:pPr marL="342900" indent="-342900" algn="l">
              <a:buFont typeface="Courier New" panose="02070309020205020404" pitchFamily="49" charset="0"/>
              <a:buChar char="o"/>
            </a:pPr>
            <a:r>
              <a:rPr lang="en-US" sz="3200" dirty="0" smtClean="0">
                <a:solidFill>
                  <a:srgbClr val="640000"/>
                </a:solidFill>
              </a:rPr>
              <a:t>Essentially does away with “low-point beer” and other non-intoxicating beverages</a:t>
            </a:r>
          </a:p>
          <a:p>
            <a:pPr marL="342900" indent="-342900" algn="l">
              <a:buFont typeface="Courier New" panose="02070309020205020404" pitchFamily="49" charset="0"/>
              <a:buChar char="o"/>
            </a:pPr>
            <a:r>
              <a:rPr lang="en-US" sz="3200" dirty="0" smtClean="0">
                <a:solidFill>
                  <a:srgbClr val="640000"/>
                </a:solidFill>
              </a:rPr>
              <a:t>Begins Monday, October 1, 2018 at 6:00 a.m. </a:t>
            </a:r>
          </a:p>
          <a:p>
            <a:pPr marL="800100" lvl="1" indent="-342900" algn="l">
              <a:buFont typeface="Courier New" panose="02070309020205020404" pitchFamily="49" charset="0"/>
              <a:buChar char="o"/>
            </a:pPr>
            <a:endParaRPr lang="en-US" sz="2800" dirty="0" smtClean="0">
              <a:solidFill>
                <a:srgbClr val="002060"/>
              </a:solidFill>
            </a:endParaRPr>
          </a:p>
          <a:p>
            <a:pPr algn="l"/>
            <a:endParaRPr lang="en-US" sz="2800" dirty="0"/>
          </a:p>
        </p:txBody>
      </p:sp>
    </p:spTree>
    <p:extLst>
      <p:ext uri="{BB962C8B-B14F-4D97-AF65-F5344CB8AC3E}">
        <p14:creationId xmlns:p14="http://schemas.microsoft.com/office/powerpoint/2010/main" val="198453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5" name="Subtitle 2"/>
          <p:cNvSpPr txBox="1">
            <a:spLocks/>
          </p:cNvSpPr>
          <p:nvPr/>
        </p:nvSpPr>
        <p:spPr>
          <a:xfrm>
            <a:off x="217601" y="1001017"/>
            <a:ext cx="11733768" cy="52233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Font typeface="Wingdings" panose="05000000000000000000" pitchFamily="2" charset="2"/>
              <a:buChar char="ü"/>
            </a:pPr>
            <a:r>
              <a:rPr lang="en-US" sz="2800" dirty="0" smtClean="0">
                <a:solidFill>
                  <a:srgbClr val="640000"/>
                </a:solidFill>
              </a:rPr>
              <a:t>Liquor </a:t>
            </a:r>
            <a:r>
              <a:rPr lang="en-US" sz="2800" dirty="0">
                <a:solidFill>
                  <a:srgbClr val="640000"/>
                </a:solidFill>
              </a:rPr>
              <a:t>stores will be the only retailer permitted to sell spirits, but they will also be able to sell refrigerated beer and wine.  </a:t>
            </a:r>
          </a:p>
          <a:p>
            <a:pPr marL="342900" lvl="0" indent="-342900" algn="l">
              <a:buFont typeface="Wingdings" panose="05000000000000000000" pitchFamily="2" charset="2"/>
              <a:buChar char="ü"/>
            </a:pPr>
            <a:r>
              <a:rPr lang="en-US" sz="2800" dirty="0">
                <a:solidFill>
                  <a:srgbClr val="640000"/>
                </a:solidFill>
              </a:rPr>
              <a:t>Liquor stores will also be the only retailer permitted to sell beer in excess of 8.99% ABV and wine in excess of 15% ABV.</a:t>
            </a:r>
          </a:p>
          <a:p>
            <a:pPr marL="342900" lvl="0" indent="-342900" algn="l">
              <a:buFont typeface="Wingdings" panose="05000000000000000000" pitchFamily="2" charset="2"/>
              <a:buChar char="ü"/>
            </a:pPr>
            <a:r>
              <a:rPr lang="en-US" sz="2800" dirty="0">
                <a:solidFill>
                  <a:srgbClr val="640000"/>
                </a:solidFill>
              </a:rPr>
              <a:t>Wine and spirits stores will be able to sell items other than alcohol (i.e. products you could normally find in a grocery or convenience store), provided those sales don’t exceed 20% of monthly sales.</a:t>
            </a:r>
          </a:p>
          <a:p>
            <a:pPr marL="342900" lvl="0" indent="-342900" algn="l">
              <a:buFont typeface="Wingdings" panose="05000000000000000000" pitchFamily="2" charset="2"/>
              <a:buChar char="ü"/>
            </a:pPr>
            <a:r>
              <a:rPr lang="en-US" sz="2800" dirty="0" smtClean="0">
                <a:solidFill>
                  <a:srgbClr val="640000"/>
                </a:solidFill>
              </a:rPr>
              <a:t>Off-premises </a:t>
            </a:r>
            <a:r>
              <a:rPr lang="en-US" sz="2800" dirty="0">
                <a:solidFill>
                  <a:srgbClr val="640000"/>
                </a:solidFill>
              </a:rPr>
              <a:t>consumption locations, like grocery stores and convenience stores, can sell from 6:00 a.m. to 2:00 a.m. on any day.</a:t>
            </a:r>
          </a:p>
          <a:p>
            <a:pPr marL="342900" lvl="0" indent="-342900" algn="l">
              <a:buFont typeface="Wingdings" panose="05000000000000000000" pitchFamily="2" charset="2"/>
              <a:buChar char="ü"/>
            </a:pPr>
            <a:r>
              <a:rPr lang="en-US" sz="2800" dirty="0">
                <a:solidFill>
                  <a:srgbClr val="640000"/>
                </a:solidFill>
              </a:rPr>
              <a:t>Liquor stores will </a:t>
            </a:r>
            <a:r>
              <a:rPr lang="en-US" sz="2800" dirty="0" smtClean="0">
                <a:solidFill>
                  <a:srgbClr val="640000"/>
                </a:solidFill>
              </a:rPr>
              <a:t>be </a:t>
            </a:r>
            <a:r>
              <a:rPr lang="en-US" sz="2800" dirty="0">
                <a:solidFill>
                  <a:srgbClr val="640000"/>
                </a:solidFill>
              </a:rPr>
              <a:t>able to open at 8:00 a.m. and sell until midnight, Monday through Saturday.  Previously, such stores were only allowed to be open from 10:00 a.m. to 9:00 p.m.  Sunday’s are still off limits for liquor stores unless changed by the County Commissioners with voter approval.</a:t>
            </a:r>
          </a:p>
          <a:p>
            <a:pPr marL="800100" lvl="1" indent="-342900" algn="l">
              <a:buFont typeface="Wingdings" panose="05000000000000000000" pitchFamily="2" charset="2"/>
              <a:buChar char="ü"/>
            </a:pPr>
            <a:endParaRPr lang="en-US" dirty="0" smtClean="0">
              <a:solidFill>
                <a:srgbClr val="640000"/>
              </a:solidFill>
            </a:endParaRPr>
          </a:p>
          <a:p>
            <a:pPr marL="342900" indent="-342900" algn="l">
              <a:buFont typeface="Wingdings" panose="05000000000000000000" pitchFamily="2" charset="2"/>
              <a:buChar char="ü"/>
            </a:pPr>
            <a:endParaRPr lang="en-US" sz="2000" dirty="0">
              <a:solidFill>
                <a:srgbClr val="640000"/>
              </a:solidFill>
            </a:endParaRPr>
          </a:p>
        </p:txBody>
      </p:sp>
      <p:sp>
        <p:nvSpPr>
          <p:cNvPr id="6" name="TextBox 5"/>
          <p:cNvSpPr txBox="1"/>
          <p:nvPr/>
        </p:nvSpPr>
        <p:spPr>
          <a:xfrm>
            <a:off x="-160421" y="155872"/>
            <a:ext cx="8598568" cy="707886"/>
          </a:xfrm>
          <a:prstGeom prst="rect">
            <a:avLst/>
          </a:prstGeom>
          <a:noFill/>
        </p:spPr>
        <p:txBody>
          <a:bodyPr wrap="square" rtlCol="0">
            <a:spAutoFit/>
          </a:bodyPr>
          <a:lstStyle/>
          <a:p>
            <a:pPr algn="ctr"/>
            <a:r>
              <a:rPr lang="en-US" sz="4000" b="1" dirty="0" smtClean="0">
                <a:solidFill>
                  <a:srgbClr val="640000"/>
                </a:solidFill>
              </a:rPr>
              <a:t>Other Significant Changes in the Law</a:t>
            </a:r>
            <a:endParaRPr lang="en-US" sz="4000" b="1" dirty="0">
              <a:solidFill>
                <a:srgbClr val="640000"/>
              </a:solidFill>
            </a:endParaRPr>
          </a:p>
        </p:txBody>
      </p:sp>
    </p:spTree>
    <p:extLst>
      <p:ext uri="{BB962C8B-B14F-4D97-AF65-F5344CB8AC3E}">
        <p14:creationId xmlns:p14="http://schemas.microsoft.com/office/powerpoint/2010/main" val="31603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5" name="Subtitle 2"/>
          <p:cNvSpPr txBox="1">
            <a:spLocks/>
          </p:cNvSpPr>
          <p:nvPr/>
        </p:nvSpPr>
        <p:spPr>
          <a:xfrm>
            <a:off x="185517" y="689812"/>
            <a:ext cx="11733768" cy="5358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Font typeface="Wingdings" panose="05000000000000000000" pitchFamily="2" charset="2"/>
              <a:buChar char="ü"/>
            </a:pPr>
            <a:r>
              <a:rPr lang="en-US" sz="2800" dirty="0" smtClean="0">
                <a:solidFill>
                  <a:srgbClr val="640000"/>
                </a:solidFill>
              </a:rPr>
              <a:t>On-premise </a:t>
            </a:r>
            <a:r>
              <a:rPr lang="en-US" sz="2800" dirty="0">
                <a:solidFill>
                  <a:srgbClr val="640000"/>
                </a:solidFill>
              </a:rPr>
              <a:t>consumption locations, such as restaurants and bars, may serve alcohol between 8:00 a.m. and 2:00 a.m. on any day.</a:t>
            </a:r>
          </a:p>
          <a:p>
            <a:pPr marL="342900" lvl="0" indent="-342900" algn="l">
              <a:buFont typeface="Wingdings" panose="05000000000000000000" pitchFamily="2" charset="2"/>
              <a:buChar char="ü"/>
            </a:pPr>
            <a:r>
              <a:rPr lang="en-US" sz="2800" dirty="0" smtClean="0">
                <a:solidFill>
                  <a:srgbClr val="640000"/>
                </a:solidFill>
              </a:rPr>
              <a:t>The </a:t>
            </a:r>
            <a:r>
              <a:rPr lang="en-US" sz="2800" dirty="0">
                <a:solidFill>
                  <a:srgbClr val="640000"/>
                </a:solidFill>
              </a:rPr>
              <a:t>300-foot buffer area (from schools or churches) currently required for mixed-beverage and wine bars, and </a:t>
            </a:r>
            <a:r>
              <a:rPr lang="en-US" sz="2800" dirty="0" smtClean="0">
                <a:solidFill>
                  <a:srgbClr val="640000"/>
                </a:solidFill>
              </a:rPr>
              <a:t>package liquor </a:t>
            </a:r>
            <a:r>
              <a:rPr lang="en-US" sz="2800" dirty="0">
                <a:solidFill>
                  <a:srgbClr val="640000"/>
                </a:solidFill>
              </a:rPr>
              <a:t>stores remains in place and will now apply to new beer bars as well.  Previously this buffer did not apply if the beer bar sold 3.2% or less.  Existing low-point beer bars will be grandfathered. </a:t>
            </a:r>
            <a:endParaRPr lang="en-US" sz="2800" dirty="0" smtClean="0">
              <a:solidFill>
                <a:srgbClr val="640000"/>
              </a:solidFill>
            </a:endParaRPr>
          </a:p>
          <a:p>
            <a:pPr marL="342900" lvl="0" indent="-342900" algn="l">
              <a:buFont typeface="Wingdings" panose="05000000000000000000" pitchFamily="2" charset="2"/>
              <a:buChar char="ü"/>
            </a:pPr>
            <a:r>
              <a:rPr lang="en-US" sz="2800" dirty="0" smtClean="0">
                <a:solidFill>
                  <a:srgbClr val="640000"/>
                </a:solidFill>
              </a:rPr>
              <a:t>300-foot buffer area does not apply to restaurants that serve alcohol;  required for any establishment “which has as its main purpose the selling or serving of alcoholic beverages for consumption on the premises; or package liquor stores</a:t>
            </a:r>
            <a:endParaRPr lang="en-US" sz="2800" dirty="0">
              <a:solidFill>
                <a:srgbClr val="640000"/>
              </a:solidFill>
            </a:endParaRPr>
          </a:p>
          <a:p>
            <a:pPr marL="800100" lvl="1" indent="-342900" algn="l">
              <a:buFont typeface="Wingdings" panose="05000000000000000000" pitchFamily="2" charset="2"/>
              <a:buChar char="ü"/>
            </a:pPr>
            <a:endParaRPr lang="en-US" sz="2800" dirty="0" smtClean="0">
              <a:solidFill>
                <a:srgbClr val="640000"/>
              </a:solidFill>
            </a:endParaRPr>
          </a:p>
          <a:p>
            <a:pPr marL="342900" indent="-342900" algn="l">
              <a:buFont typeface="Wingdings" panose="05000000000000000000" pitchFamily="2" charset="2"/>
              <a:buChar char="ü"/>
            </a:pPr>
            <a:endParaRPr lang="en-US" sz="2000" dirty="0">
              <a:solidFill>
                <a:srgbClr val="640000"/>
              </a:solidFill>
            </a:endParaRPr>
          </a:p>
        </p:txBody>
      </p:sp>
    </p:spTree>
    <p:extLst>
      <p:ext uri="{BB962C8B-B14F-4D97-AF65-F5344CB8AC3E}">
        <p14:creationId xmlns:p14="http://schemas.microsoft.com/office/powerpoint/2010/main" val="394483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4" name="Title 5"/>
          <p:cNvSpPr txBox="1">
            <a:spLocks/>
          </p:cNvSpPr>
          <p:nvPr/>
        </p:nvSpPr>
        <p:spPr>
          <a:xfrm>
            <a:off x="764759" y="405610"/>
            <a:ext cx="5363667" cy="63976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 </a:t>
            </a:r>
            <a:r>
              <a:rPr lang="en-US" b="1" dirty="0" smtClean="0">
                <a:solidFill>
                  <a:srgbClr val="663300"/>
                </a:solidFill>
              </a:rPr>
              <a:t>Proposed City Ordinance</a:t>
            </a:r>
            <a:endParaRPr lang="en-US" b="1" dirty="0">
              <a:solidFill>
                <a:srgbClr val="663300"/>
              </a:solidFill>
            </a:endParaRPr>
          </a:p>
        </p:txBody>
      </p:sp>
      <p:sp>
        <p:nvSpPr>
          <p:cNvPr id="6" name="Text Placeholder 1"/>
          <p:cNvSpPr txBox="1">
            <a:spLocks/>
          </p:cNvSpPr>
          <p:nvPr/>
        </p:nvSpPr>
        <p:spPr>
          <a:xfrm>
            <a:off x="6731014" y="255979"/>
            <a:ext cx="5460986" cy="883011"/>
          </a:xfrm>
          <a:prstGeom prst="rect">
            <a:avLst/>
          </a:prstGeom>
          <a:gradFill flip="none" rotWithShape="1">
            <a:gsLst>
              <a:gs pos="0">
                <a:srgbClr val="420000"/>
              </a:gs>
              <a:gs pos="48000">
                <a:srgbClr val="680000"/>
              </a:gs>
              <a:gs pos="35424">
                <a:srgbClr val="640000"/>
              </a:gs>
              <a:gs pos="100000">
                <a:srgbClr val="C00000"/>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a:t>
            </a:r>
          </a:p>
          <a:p>
            <a:pPr marL="0" indent="0">
              <a:buNone/>
            </a:pPr>
            <a:r>
              <a:rPr lang="en-US" sz="2600" b="1" dirty="0" smtClean="0">
                <a:solidFill>
                  <a:schemeClr val="bg1"/>
                </a:solidFill>
              </a:rPr>
              <a:t>Chapters 5, 12, 13, and 18</a:t>
            </a:r>
            <a:endParaRPr lang="en-US" sz="2600" b="1" dirty="0">
              <a:solidFill>
                <a:schemeClr val="bg1"/>
              </a:solidFill>
            </a:endParaRPr>
          </a:p>
        </p:txBody>
      </p:sp>
      <p:sp>
        <p:nvSpPr>
          <p:cNvPr id="7" name="TextBox 6"/>
          <p:cNvSpPr txBox="1"/>
          <p:nvPr/>
        </p:nvSpPr>
        <p:spPr>
          <a:xfrm>
            <a:off x="793319" y="1558315"/>
            <a:ext cx="11398681" cy="6001643"/>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920000"/>
                </a:solidFill>
              </a:rPr>
              <a:t>Removes all references to low-point beer or non-intoxicating beverages</a:t>
            </a:r>
          </a:p>
          <a:p>
            <a:pPr marL="342900" indent="-342900">
              <a:buFont typeface="Arial" panose="020B0604020202020204" pitchFamily="34" charset="0"/>
              <a:buChar char="•"/>
            </a:pPr>
            <a:r>
              <a:rPr lang="en-US" sz="2400" dirty="0" smtClean="0">
                <a:solidFill>
                  <a:srgbClr val="920000"/>
                </a:solidFill>
              </a:rPr>
              <a:t>Adopts </a:t>
            </a:r>
            <a:r>
              <a:rPr lang="en-US" sz="2400" dirty="0">
                <a:solidFill>
                  <a:srgbClr val="920000"/>
                </a:solidFill>
              </a:rPr>
              <a:t>State Statutes and Rules as now approved or hereinafter approved</a:t>
            </a:r>
          </a:p>
          <a:p>
            <a:pPr marL="342900" indent="-342900">
              <a:buFont typeface="Arial" panose="020B0604020202020204" pitchFamily="34" charset="0"/>
              <a:buChar char="•"/>
            </a:pPr>
            <a:r>
              <a:rPr lang="en-US" sz="2400" dirty="0" smtClean="0">
                <a:solidFill>
                  <a:srgbClr val="920000"/>
                </a:solidFill>
              </a:rPr>
              <a:t>Defines Alcoholic Beverages as all beverages which contain alcohol</a:t>
            </a:r>
          </a:p>
          <a:p>
            <a:pPr marL="342900" indent="-342900">
              <a:buFont typeface="Arial" panose="020B0604020202020204" pitchFamily="34" charset="0"/>
              <a:buChar char="•"/>
            </a:pPr>
            <a:r>
              <a:rPr lang="en-US" sz="2400" dirty="0" smtClean="0">
                <a:solidFill>
                  <a:srgbClr val="920000"/>
                </a:solidFill>
              </a:rPr>
              <a:t>Updates license categories and fees as per Oklahoma Statutes</a:t>
            </a:r>
          </a:p>
          <a:p>
            <a:pPr marL="342900" indent="-342900">
              <a:buFont typeface="Arial" panose="020B0604020202020204" pitchFamily="34" charset="0"/>
              <a:buChar char="•"/>
            </a:pPr>
            <a:r>
              <a:rPr lang="en-US" sz="2400" dirty="0" smtClean="0">
                <a:solidFill>
                  <a:srgbClr val="920000"/>
                </a:solidFill>
              </a:rPr>
              <a:t>Provides that City licenses will expire on June 30</a:t>
            </a:r>
            <a:r>
              <a:rPr lang="en-US" sz="2400" baseline="30000" dirty="0" smtClean="0">
                <a:solidFill>
                  <a:srgbClr val="920000"/>
                </a:solidFill>
              </a:rPr>
              <a:t>th</a:t>
            </a:r>
            <a:r>
              <a:rPr lang="en-US" sz="2400" dirty="0" smtClean="0">
                <a:solidFill>
                  <a:srgbClr val="920000"/>
                </a:solidFill>
              </a:rPr>
              <a:t> of each year in conjunction with business licenses</a:t>
            </a:r>
          </a:p>
          <a:p>
            <a:pPr marL="342900" indent="-342900">
              <a:buFont typeface="Arial" panose="020B0604020202020204" pitchFamily="34" charset="0"/>
              <a:buChar char="•"/>
            </a:pPr>
            <a:r>
              <a:rPr lang="en-US" sz="2400" dirty="0" smtClean="0">
                <a:solidFill>
                  <a:srgbClr val="920000"/>
                </a:solidFill>
              </a:rPr>
              <a:t>Sets forth the hours of operation for license holders as set forth by State law</a:t>
            </a:r>
          </a:p>
          <a:p>
            <a:pPr marL="342900" indent="-342900">
              <a:buFont typeface="Arial" panose="020B0604020202020204" pitchFamily="34" charset="0"/>
              <a:buChar char="•"/>
            </a:pPr>
            <a:r>
              <a:rPr lang="en-US" sz="2400" dirty="0" smtClean="0">
                <a:solidFill>
                  <a:srgbClr val="920000"/>
                </a:solidFill>
              </a:rPr>
              <a:t>Maintains the 300-foot setback for on premise consumption and liquor stores</a:t>
            </a:r>
          </a:p>
          <a:p>
            <a:pPr marL="342900" indent="-342900">
              <a:buFont typeface="Arial" panose="020B0604020202020204" pitchFamily="34" charset="0"/>
              <a:buChar char="•"/>
            </a:pPr>
            <a:r>
              <a:rPr lang="en-US" sz="2400" dirty="0" smtClean="0">
                <a:solidFill>
                  <a:srgbClr val="920000"/>
                </a:solidFill>
              </a:rPr>
              <a:t>Provides definitions for open container and public property</a:t>
            </a:r>
          </a:p>
          <a:p>
            <a:pPr marL="342900" indent="-342900">
              <a:buFont typeface="Arial" panose="020B0604020202020204" pitchFamily="34" charset="0"/>
              <a:buChar char="•"/>
            </a:pPr>
            <a:r>
              <a:rPr lang="en-US" sz="2400" dirty="0" smtClean="0">
                <a:solidFill>
                  <a:srgbClr val="920000"/>
                </a:solidFill>
              </a:rPr>
              <a:t>Addresses drinking, possession and transportation on public property</a:t>
            </a:r>
          </a:p>
          <a:p>
            <a:pPr marL="342900" indent="-342900">
              <a:buFont typeface="Arial" panose="020B0604020202020204" pitchFamily="34" charset="0"/>
              <a:buChar char="•"/>
            </a:pPr>
            <a:r>
              <a:rPr lang="en-US" sz="2400" dirty="0" smtClean="0">
                <a:solidFill>
                  <a:srgbClr val="920000"/>
                </a:solidFill>
              </a:rPr>
              <a:t>Addressed drinking and possession on private property</a:t>
            </a:r>
          </a:p>
          <a:p>
            <a:pPr marL="342900" indent="-342900">
              <a:buFont typeface="Arial" panose="020B0604020202020204" pitchFamily="34" charset="0"/>
              <a:buChar char="•"/>
            </a:pPr>
            <a:r>
              <a:rPr lang="en-US" sz="2400" dirty="0" smtClean="0">
                <a:solidFill>
                  <a:srgbClr val="920000"/>
                </a:solidFill>
              </a:rPr>
              <a:t>Updates definition of public intoxication</a:t>
            </a:r>
          </a:p>
          <a:p>
            <a:pPr marL="342900" indent="-342900">
              <a:buFont typeface="Arial" panose="020B0604020202020204" pitchFamily="34" charset="0"/>
              <a:buChar char="•"/>
            </a:pPr>
            <a:r>
              <a:rPr lang="en-US" sz="2400" dirty="0" smtClean="0">
                <a:solidFill>
                  <a:srgbClr val="920000"/>
                </a:solidFill>
              </a:rPr>
              <a:t>Provides for an interim period to purchase, stock, and store only until October 1, 2018</a:t>
            </a:r>
          </a:p>
          <a:p>
            <a:pPr marL="342900" indent="-342900">
              <a:buFont typeface="Arial" panose="020B0604020202020204" pitchFamily="34" charset="0"/>
              <a:buChar char="•"/>
            </a:pPr>
            <a:endParaRPr lang="en-US" sz="2400" dirty="0" smtClean="0">
              <a:solidFill>
                <a:srgbClr val="920000"/>
              </a:solidFill>
            </a:endParaRPr>
          </a:p>
          <a:p>
            <a:pPr marL="342900" indent="-342900">
              <a:buFont typeface="Arial" panose="020B0604020202020204" pitchFamily="34" charset="0"/>
              <a:buChar char="•"/>
            </a:pPr>
            <a:endParaRPr lang="en-US" sz="2400" dirty="0" smtClean="0">
              <a:solidFill>
                <a:srgbClr val="920000"/>
              </a:solidFill>
            </a:endParaRPr>
          </a:p>
          <a:p>
            <a:pPr marL="800100" lvl="1" indent="-342900">
              <a:buFont typeface="Arial" panose="020B0604020202020204" pitchFamily="34" charset="0"/>
              <a:buChar char="•"/>
            </a:pPr>
            <a:endParaRPr lang="en-US" sz="2400" dirty="0" smtClean="0">
              <a:solidFill>
                <a:schemeClr val="bg2">
                  <a:lumMod val="25000"/>
                </a:schemeClr>
              </a:solidFill>
            </a:endParaRPr>
          </a:p>
        </p:txBody>
      </p:sp>
    </p:spTree>
    <p:extLst>
      <p:ext uri="{BB962C8B-B14F-4D97-AF65-F5344CB8AC3E}">
        <p14:creationId xmlns:p14="http://schemas.microsoft.com/office/powerpoint/2010/main" val="173086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 calcmode="lin" valueType="num">
                                      <p:cBhvr additive="base">
                                        <p:cTn id="3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 calcmode="lin" valueType="num">
                                      <p:cBhvr additive="base">
                                        <p:cTn id="4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 calcmode="lin" valueType="num">
                                      <p:cBhvr additive="base">
                                        <p:cTn id="5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anim calcmode="lin" valueType="num">
                                      <p:cBhvr additive="base">
                                        <p:cTn id="5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
                                            <p:txEl>
                                              <p:pRg st="7" end="7"/>
                                            </p:txEl>
                                          </p:spTgt>
                                        </p:tgtEl>
                                        <p:attrNameLst>
                                          <p:attrName>style.visibility</p:attrName>
                                        </p:attrNameLst>
                                      </p:cBhvr>
                                      <p:to>
                                        <p:strVal val="visible"/>
                                      </p:to>
                                    </p:set>
                                    <p:anim calcmode="lin" valueType="num">
                                      <p:cBhvr additive="base">
                                        <p:cTn id="6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7">
                                            <p:txEl>
                                              <p:pRg st="8" end="8"/>
                                            </p:txEl>
                                          </p:spTgt>
                                        </p:tgtEl>
                                        <p:attrNameLst>
                                          <p:attrName>style.visibility</p:attrName>
                                        </p:attrNameLst>
                                      </p:cBhvr>
                                      <p:to>
                                        <p:strVal val="visible"/>
                                      </p:to>
                                    </p:set>
                                    <p:anim calcmode="lin" valueType="num">
                                      <p:cBhvr additive="base">
                                        <p:cTn id="6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7">
                                            <p:txEl>
                                              <p:pRg st="9" end="9"/>
                                            </p:txEl>
                                          </p:spTgt>
                                        </p:tgtEl>
                                        <p:attrNameLst>
                                          <p:attrName>style.visibility</p:attrName>
                                        </p:attrNameLst>
                                      </p:cBhvr>
                                      <p:to>
                                        <p:strVal val="visible"/>
                                      </p:to>
                                    </p:set>
                                    <p:anim calcmode="lin" valueType="num">
                                      <p:cBhvr additive="base">
                                        <p:cTn id="7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7">
                                            <p:txEl>
                                              <p:pRg st="10" end="10"/>
                                            </p:txEl>
                                          </p:spTgt>
                                        </p:tgtEl>
                                        <p:attrNameLst>
                                          <p:attrName>style.visibility</p:attrName>
                                        </p:attrNameLst>
                                      </p:cBhvr>
                                      <p:to>
                                        <p:strVal val="visible"/>
                                      </p:to>
                                    </p:set>
                                    <p:anim calcmode="lin" valueType="num">
                                      <p:cBhvr additive="base">
                                        <p:cTn id="8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7">
                                            <p:txEl>
                                              <p:pRg st="11" end="11"/>
                                            </p:txEl>
                                          </p:spTgt>
                                        </p:tgtEl>
                                        <p:attrNameLst>
                                          <p:attrName>style.visibility</p:attrName>
                                        </p:attrNameLst>
                                      </p:cBhvr>
                                      <p:to>
                                        <p:strVal val="visible"/>
                                      </p:to>
                                    </p:set>
                                    <p:anim calcmode="lin" valueType="num">
                                      <p:cBhvr additive="base">
                                        <p:cTn id="87"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513" y="463039"/>
            <a:ext cx="11480665" cy="6114224"/>
          </a:xfrm>
          <a:prstGeom prst="rect">
            <a:avLst/>
          </a:prstGeom>
        </p:spPr>
      </p:pic>
    </p:spTree>
    <p:extLst>
      <p:ext uri="{BB962C8B-B14F-4D97-AF65-F5344CB8AC3E}">
        <p14:creationId xmlns:p14="http://schemas.microsoft.com/office/powerpoint/2010/main" val="2581802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352763" y="1644315"/>
            <a:ext cx="11614648" cy="49409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smtClean="0">
                <a:solidFill>
                  <a:srgbClr val="422100"/>
                </a:solidFill>
              </a:rPr>
              <a:t>It is unlawful for any person in possession of a valid handgun license issued pursuant to the provisions of the Oklahoma Self-Defense Act to carry or transport a concealed or unconcealed handgun into any of the following places within the City of Bartlesville:  </a:t>
            </a:r>
          </a:p>
          <a:p>
            <a:pPr marL="914400" lvl="1" indent="-457200" algn="l">
              <a:buFont typeface="+mj-lt"/>
              <a:buAutoNum type="arabicPeriod"/>
            </a:pPr>
            <a:r>
              <a:rPr lang="en-US" sz="2400" dirty="0">
                <a:solidFill>
                  <a:srgbClr val="422100"/>
                </a:solidFill>
              </a:rPr>
              <a:t>Any structure, building, or office space which is owned or leased by any city, town, county, state or federal government authority for the purpose of conducting business with the public; </a:t>
            </a:r>
            <a:endParaRPr lang="en-US" sz="2400" dirty="0">
              <a:solidFill>
                <a:srgbClr val="422100"/>
              </a:solidFill>
            </a:endParaRPr>
          </a:p>
          <a:p>
            <a:pPr marL="914400" lvl="1" indent="-457200" algn="l">
              <a:buFont typeface="+mj-lt"/>
              <a:buAutoNum type="arabicPeriod"/>
            </a:pPr>
            <a:r>
              <a:rPr lang="en-US" sz="2400" dirty="0">
                <a:solidFill>
                  <a:srgbClr val="422100"/>
                </a:solidFill>
              </a:rPr>
              <a:t>Any meeting of any City, County, State or Federal officials, school board members, legislative members, or any other elected or appointed officials;</a:t>
            </a:r>
            <a:endParaRPr lang="en-US" sz="2400" dirty="0">
              <a:solidFill>
                <a:srgbClr val="422100"/>
              </a:solidFill>
            </a:endParaRPr>
          </a:p>
          <a:p>
            <a:pPr marL="914400" lvl="1" indent="-457200" algn="l">
              <a:buFont typeface="+mj-lt"/>
              <a:buAutoNum type="arabicPeriod"/>
            </a:pPr>
            <a:r>
              <a:rPr lang="en-US" sz="2400" dirty="0">
                <a:solidFill>
                  <a:srgbClr val="422100"/>
                </a:solidFill>
              </a:rPr>
              <a:t>Any courthouse, courtroom, prison, jail, detention facility or any facility used to process, hold, or house arrested persons, prisoners or persons alleged delinquent or adjudicated delinquent, except as provided in Oklahoma Statutes;</a:t>
            </a:r>
            <a:endParaRPr lang="en-US" sz="2400" dirty="0">
              <a:solidFill>
                <a:srgbClr val="422100"/>
              </a:solidFill>
            </a:endParaRPr>
          </a:p>
          <a:p>
            <a:pPr marL="914400" lvl="1" indent="-457200" algn="l">
              <a:buFont typeface="+mj-lt"/>
              <a:buAutoNum type="arabicPeriod"/>
            </a:pPr>
            <a:r>
              <a:rPr lang="en-US" sz="2400" dirty="0">
                <a:solidFill>
                  <a:srgbClr val="422100"/>
                </a:solidFill>
              </a:rPr>
              <a:t>Any public or private elementary or secondary school, except as provided in Oklahoma Statutes;</a:t>
            </a:r>
            <a:endParaRPr lang="en-US" sz="2400" dirty="0">
              <a:solidFill>
                <a:srgbClr val="422100"/>
              </a:solidFill>
            </a:endParaRPr>
          </a:p>
          <a:p>
            <a:pPr marL="457200" lvl="2" algn="l"/>
            <a:endParaRPr lang="en-US" sz="22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800100" lvl="1" indent="-342900" algn="l">
              <a:buFont typeface="Courier New" panose="02070309020205020404" pitchFamily="49" charset="0"/>
              <a:buChar char="o"/>
            </a:pPr>
            <a:endParaRPr lang="en-US" sz="2800" dirty="0" smtClean="0">
              <a:solidFill>
                <a:srgbClr val="002060"/>
              </a:solidFill>
            </a:endParaRPr>
          </a:p>
          <a:p>
            <a:pPr algn="l"/>
            <a:endParaRPr lang="en-US" sz="2800" dirty="0"/>
          </a:p>
        </p:txBody>
      </p:sp>
      <p:sp>
        <p:nvSpPr>
          <p:cNvPr id="10" name="Text Placeholder 1"/>
          <p:cNvSpPr txBox="1">
            <a:spLocks/>
          </p:cNvSpPr>
          <p:nvPr/>
        </p:nvSpPr>
        <p:spPr>
          <a:xfrm>
            <a:off x="6710184" y="300705"/>
            <a:ext cx="5481816" cy="694224"/>
          </a:xfrm>
          <a:prstGeom prst="rect">
            <a:avLst/>
          </a:prstGeom>
          <a:gradFill flip="none" rotWithShape="1">
            <a:gsLst>
              <a:gs pos="37344">
                <a:srgbClr val="422100"/>
              </a:gs>
              <a:gs pos="0">
                <a:srgbClr val="2E1700"/>
              </a:gs>
              <a:gs pos="100000">
                <a:srgbClr val="663300"/>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12, Offenses</a:t>
            </a:r>
            <a:endParaRPr lang="en-US" sz="26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solidFill>
                  <a:srgbClr val="663300"/>
                </a:solidFill>
              </a:rPr>
              <a:t>Proposed City Ordinance</a:t>
            </a:r>
            <a:endParaRPr lang="en-US" b="1" dirty="0">
              <a:solidFill>
                <a:srgbClr val="663300"/>
              </a:solidFill>
            </a:endParaRPr>
          </a:p>
        </p:txBody>
      </p:sp>
    </p:spTree>
    <p:extLst>
      <p:ext uri="{BB962C8B-B14F-4D97-AF65-F5344CB8AC3E}">
        <p14:creationId xmlns:p14="http://schemas.microsoft.com/office/powerpoint/2010/main" val="41545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anim calcmode="lin" valueType="num">
                                      <p:cBhvr additive="base">
                                        <p:cTn id="4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352763" y="2245895"/>
            <a:ext cx="11614648" cy="42030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457200" algn="l">
              <a:buFont typeface="+mj-lt"/>
              <a:buAutoNum type="arabicPeriod" startAt="5"/>
            </a:pPr>
            <a:r>
              <a:rPr lang="en-US" sz="2400" dirty="0" smtClean="0">
                <a:solidFill>
                  <a:srgbClr val="422100"/>
                </a:solidFill>
              </a:rPr>
              <a:t>Any </a:t>
            </a:r>
            <a:r>
              <a:rPr lang="en-US" sz="2400" dirty="0">
                <a:solidFill>
                  <a:srgbClr val="422100"/>
                </a:solidFill>
              </a:rPr>
              <a:t>college, university, or technology center school building or upon property thereof, except as provided in Oklahoma Statutes;</a:t>
            </a:r>
            <a:endParaRPr lang="en-US" sz="2400" dirty="0">
              <a:solidFill>
                <a:srgbClr val="422100"/>
              </a:solidFill>
            </a:endParaRPr>
          </a:p>
          <a:p>
            <a:pPr marL="914400" lvl="1" indent="-457200" algn="l">
              <a:buFont typeface="+mj-lt"/>
              <a:buAutoNum type="arabicPeriod" startAt="5"/>
            </a:pPr>
            <a:r>
              <a:rPr lang="en-US" sz="2400" dirty="0">
                <a:solidFill>
                  <a:srgbClr val="422100"/>
                </a:solidFill>
              </a:rPr>
              <a:t>Any publicly owned or operated sports arena or venue during a professional sporting event, unless allowed by the event holder;</a:t>
            </a:r>
            <a:endParaRPr lang="en-US" sz="2400" dirty="0">
              <a:solidFill>
                <a:srgbClr val="422100"/>
              </a:solidFill>
            </a:endParaRPr>
          </a:p>
          <a:p>
            <a:pPr marL="914400" lvl="1" indent="-457200" algn="l">
              <a:buFont typeface="+mj-lt"/>
              <a:buAutoNum type="arabicPeriod" startAt="5"/>
            </a:pPr>
            <a:r>
              <a:rPr lang="en-US" sz="2400" dirty="0">
                <a:solidFill>
                  <a:srgbClr val="422100"/>
                </a:solidFill>
              </a:rPr>
              <a:t>Any place where gambling or pari-mutuel wagering is authorized by law, unless allowed by the property owner; </a:t>
            </a:r>
            <a:endParaRPr lang="en-US" sz="2400" dirty="0">
              <a:solidFill>
                <a:srgbClr val="422100"/>
              </a:solidFill>
            </a:endParaRPr>
          </a:p>
          <a:p>
            <a:pPr marL="914400" lvl="1" indent="-457200" algn="l">
              <a:buFont typeface="+mj-lt"/>
              <a:buAutoNum type="arabicPeriod" startAt="5"/>
            </a:pPr>
            <a:r>
              <a:rPr lang="en-US" sz="2400" dirty="0">
                <a:solidFill>
                  <a:srgbClr val="422100"/>
                </a:solidFill>
              </a:rPr>
              <a:t>Any other place specifically prohibited by law</a:t>
            </a:r>
            <a:r>
              <a:rPr lang="en-US" sz="2400" dirty="0" smtClean="0">
                <a:solidFill>
                  <a:srgbClr val="422100"/>
                </a:solidFill>
              </a:rPr>
              <a:t>.</a:t>
            </a:r>
          </a:p>
          <a:p>
            <a:pPr marL="800100" lvl="2" indent="-342900" algn="l">
              <a:buFont typeface="Courier New" panose="02070309020205020404" pitchFamily="49" charset="0"/>
              <a:buChar char="o"/>
            </a:pPr>
            <a:endParaRPr lang="en-US" sz="22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800100" lvl="1" indent="-342900" algn="l">
              <a:buFont typeface="Courier New" panose="02070309020205020404" pitchFamily="49" charset="0"/>
              <a:buChar char="o"/>
            </a:pPr>
            <a:endParaRPr lang="en-US" sz="2800" dirty="0" smtClean="0">
              <a:solidFill>
                <a:srgbClr val="002060"/>
              </a:solidFill>
            </a:endParaRPr>
          </a:p>
          <a:p>
            <a:pPr algn="l"/>
            <a:endParaRPr lang="en-US" sz="2800" dirty="0"/>
          </a:p>
        </p:txBody>
      </p:sp>
      <p:sp>
        <p:nvSpPr>
          <p:cNvPr id="10" name="Text Placeholder 1"/>
          <p:cNvSpPr txBox="1">
            <a:spLocks/>
          </p:cNvSpPr>
          <p:nvPr/>
        </p:nvSpPr>
        <p:spPr>
          <a:xfrm>
            <a:off x="6710184" y="316748"/>
            <a:ext cx="5481816" cy="694224"/>
          </a:xfrm>
          <a:prstGeom prst="rect">
            <a:avLst/>
          </a:prstGeom>
          <a:gradFill flip="none" rotWithShape="1">
            <a:gsLst>
              <a:gs pos="37344">
                <a:srgbClr val="422100"/>
              </a:gs>
              <a:gs pos="0">
                <a:srgbClr val="2E1700"/>
              </a:gs>
              <a:gs pos="100000">
                <a:srgbClr val="663300"/>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12, Offenses</a:t>
            </a:r>
            <a:endParaRPr lang="en-US" sz="26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solidFill>
                  <a:srgbClr val="663300"/>
                </a:solidFill>
              </a:rPr>
              <a:t>Proposed City Ordinance</a:t>
            </a:r>
            <a:endParaRPr lang="en-US" b="1" dirty="0">
              <a:solidFill>
                <a:srgbClr val="663300"/>
              </a:solidFill>
            </a:endParaRPr>
          </a:p>
        </p:txBody>
      </p:sp>
    </p:spTree>
    <p:extLst>
      <p:ext uri="{BB962C8B-B14F-4D97-AF65-F5344CB8AC3E}">
        <p14:creationId xmlns:p14="http://schemas.microsoft.com/office/powerpoint/2010/main" val="31427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352763" y="1652337"/>
            <a:ext cx="11630690" cy="58072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solidFill>
                  <a:srgbClr val="422100"/>
                </a:solidFill>
              </a:rPr>
              <a:t>However, this does not include and specifically excludes the following property:</a:t>
            </a:r>
          </a:p>
          <a:p>
            <a:pPr marL="801688" lvl="0" indent="-457200" algn="l">
              <a:buFont typeface="+mj-lt"/>
              <a:buAutoNum type="arabicPeriod"/>
            </a:pPr>
            <a:r>
              <a:rPr lang="en-US" sz="2600" dirty="0">
                <a:solidFill>
                  <a:srgbClr val="422100"/>
                </a:solidFill>
              </a:rPr>
              <a:t>Any property set aside for the use or parking of any vehicle, whether attended or unattended, by the City of Bartlesville, Washington County, State of Oklahoma, or federal government;</a:t>
            </a:r>
            <a:endParaRPr lang="en-US" sz="2600" dirty="0">
              <a:solidFill>
                <a:srgbClr val="422100"/>
              </a:solidFill>
            </a:endParaRPr>
          </a:p>
          <a:p>
            <a:pPr marL="801688" lvl="0" indent="-457200" algn="l">
              <a:buFont typeface="+mj-lt"/>
              <a:buAutoNum type="arabicPeriod"/>
            </a:pPr>
            <a:r>
              <a:rPr lang="en-US" sz="2600" dirty="0">
                <a:solidFill>
                  <a:srgbClr val="422100"/>
                </a:solidFill>
              </a:rPr>
              <a:t>Any property set aside for the use or parking of any vehicle, whether attended or unattended, which is open to the public, or by any entity engaged in gambling or pari-mutuel wagering as authorized by law;</a:t>
            </a:r>
            <a:endParaRPr lang="en-US" sz="2600" dirty="0">
              <a:solidFill>
                <a:srgbClr val="422100"/>
              </a:solidFill>
            </a:endParaRPr>
          </a:p>
          <a:p>
            <a:pPr marL="801688" lvl="0" indent="-457200" algn="l">
              <a:buFont typeface="+mj-lt"/>
              <a:buAutoNum type="arabicPeriod"/>
            </a:pPr>
            <a:r>
              <a:rPr lang="en-US" sz="2600" dirty="0">
                <a:solidFill>
                  <a:srgbClr val="422100"/>
                </a:solidFill>
              </a:rPr>
              <a:t>Any property adjacent to a structure, building or office space in which concealed or unconcealed weapons are prohibited by the provisions of this section;</a:t>
            </a:r>
            <a:endParaRPr lang="en-US" sz="2600" dirty="0">
              <a:solidFill>
                <a:srgbClr val="422100"/>
              </a:solidFill>
            </a:endParaRPr>
          </a:p>
          <a:p>
            <a:pPr algn="l"/>
            <a:endParaRPr lang="en-US" sz="2800" dirty="0"/>
          </a:p>
        </p:txBody>
      </p:sp>
      <p:sp>
        <p:nvSpPr>
          <p:cNvPr id="10" name="Text Placeholder 1"/>
          <p:cNvSpPr txBox="1">
            <a:spLocks/>
          </p:cNvSpPr>
          <p:nvPr/>
        </p:nvSpPr>
        <p:spPr>
          <a:xfrm>
            <a:off x="6710184" y="300705"/>
            <a:ext cx="5481816" cy="694224"/>
          </a:xfrm>
          <a:prstGeom prst="rect">
            <a:avLst/>
          </a:prstGeom>
          <a:gradFill flip="none" rotWithShape="1">
            <a:gsLst>
              <a:gs pos="37344">
                <a:srgbClr val="422100"/>
              </a:gs>
              <a:gs pos="0">
                <a:srgbClr val="2E1700"/>
              </a:gs>
              <a:gs pos="100000">
                <a:srgbClr val="663300"/>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12, Offenses</a:t>
            </a:r>
            <a:endParaRPr lang="en-US" sz="26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850"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solidFill>
                  <a:srgbClr val="663300"/>
                </a:solidFill>
              </a:rPr>
              <a:t>Proposed City Ordinance</a:t>
            </a:r>
            <a:endParaRPr lang="en-US" b="1" dirty="0">
              <a:solidFill>
                <a:srgbClr val="663300"/>
              </a:solidFill>
            </a:endParaRPr>
          </a:p>
        </p:txBody>
      </p:sp>
    </p:spTree>
    <p:extLst>
      <p:ext uri="{BB962C8B-B14F-4D97-AF65-F5344CB8AC3E}">
        <p14:creationId xmlns:p14="http://schemas.microsoft.com/office/powerpoint/2010/main" val="318823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352763" y="1507957"/>
            <a:ext cx="11630690" cy="5350043"/>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58838" lvl="0" indent="-514350" algn="l">
              <a:buFont typeface="+mj-lt"/>
              <a:buAutoNum type="arabicPeriod" startAt="4"/>
            </a:pPr>
            <a:r>
              <a:rPr lang="en-US" sz="2600" dirty="0" smtClean="0">
                <a:solidFill>
                  <a:srgbClr val="422100"/>
                </a:solidFill>
              </a:rPr>
              <a:t>Any </a:t>
            </a:r>
            <a:r>
              <a:rPr lang="en-US" sz="2600" dirty="0">
                <a:solidFill>
                  <a:srgbClr val="422100"/>
                </a:solidFill>
              </a:rPr>
              <a:t>property designated by the City of Bartlesville, Washington County, or State of Oklahoma as a park, recreational area, wildlife refuge, wildlife management area or fairgrounds; provided, nothing in this paragraph shall be construed to authorize any entry by a person in possession of a concealed or unconcealed handgun into any structure, building or office space which is specifically prohibited by this section; </a:t>
            </a:r>
            <a:endParaRPr lang="en-US" sz="2600" dirty="0">
              <a:solidFill>
                <a:srgbClr val="422100"/>
              </a:solidFill>
            </a:endParaRPr>
          </a:p>
          <a:p>
            <a:pPr marL="801688" lvl="0" indent="-457200" algn="l">
              <a:buFont typeface="+mj-lt"/>
              <a:buAutoNum type="arabicPeriod" startAt="4"/>
            </a:pPr>
            <a:r>
              <a:rPr lang="en-US" sz="2600" dirty="0">
                <a:solidFill>
                  <a:srgbClr val="422100"/>
                </a:solidFill>
              </a:rPr>
              <a:t>Any property set aside by a public or private elementary or secondary school for the use or parking of any vehicle, whether attended or unattended; provided, however, said handgun shall be stored and hidden from view in a locked motor vehicle when the motor vehicle is left unattended on school property; and</a:t>
            </a:r>
            <a:endParaRPr lang="en-US" sz="2600" dirty="0">
              <a:solidFill>
                <a:srgbClr val="422100"/>
              </a:solidFill>
            </a:endParaRPr>
          </a:p>
          <a:p>
            <a:pPr marL="801688" indent="-457200" algn="l">
              <a:buFont typeface="+mj-lt"/>
              <a:buAutoNum type="arabicPeriod" startAt="4"/>
            </a:pPr>
            <a:r>
              <a:rPr lang="en-US" sz="2600" dirty="0">
                <a:solidFill>
                  <a:srgbClr val="422100"/>
                </a:solidFill>
              </a:rPr>
              <a:t>Any property set aside on any college, university or technology center school property for the use or parking of any vehicle, whether attended or unattended, provided the handgun is carried or stored as required by law and the handgun is not removed from the vehicle while located on such property without the prior consent of the college or university president or technology center school administrator</a:t>
            </a:r>
            <a:r>
              <a:rPr lang="en-US" sz="2600" dirty="0" smtClean="0">
                <a:solidFill>
                  <a:srgbClr val="422100"/>
                </a:solidFill>
              </a:rPr>
              <a:t>.</a:t>
            </a:r>
            <a:endParaRPr lang="en-US" sz="2600" dirty="0" smtClean="0">
              <a:solidFill>
                <a:srgbClr val="002060"/>
              </a:solidFill>
            </a:endParaRPr>
          </a:p>
          <a:p>
            <a:pPr algn="l"/>
            <a:endParaRPr lang="en-US" sz="28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solidFill>
                  <a:srgbClr val="663300"/>
                </a:solidFill>
              </a:rPr>
              <a:t>Proposed City Ordinance</a:t>
            </a:r>
            <a:endParaRPr lang="en-US" b="1" dirty="0">
              <a:solidFill>
                <a:srgbClr val="663300"/>
              </a:solidFill>
            </a:endParaRPr>
          </a:p>
        </p:txBody>
      </p:sp>
    </p:spTree>
    <p:extLst>
      <p:ext uri="{BB962C8B-B14F-4D97-AF65-F5344CB8AC3E}">
        <p14:creationId xmlns:p14="http://schemas.microsoft.com/office/powerpoint/2010/main" val="337146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352763" y="2109535"/>
            <a:ext cx="11630690" cy="53500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Courier New" panose="02070309020205020404" pitchFamily="49" charset="0"/>
              <a:buChar char="o"/>
            </a:pPr>
            <a:r>
              <a:rPr lang="en-US" dirty="0">
                <a:solidFill>
                  <a:srgbClr val="422100"/>
                </a:solidFill>
              </a:rPr>
              <a:t>Except as otherwise provided by the provisions of the Oklahoma Self-Defense Act or another provision of law, it shall be unlawful to transport a loaded pistol, rifle or shotgun in a land borne motor vehicle over a public highway or roadway.  However, a rifle or shotgun may be transported clip or magazine loaded and not chamber loaded when transported in an exterior locked compartment of the vehicle or trunk of the vehicle, or in the interior compartment of the vehicle, notwithstanding the provisions of Section 1289.7 of the Oklahoma Firearms Act of 1971 when the person is in possession of a valid handgun license pursuant to the Oklahoma Self-Defense Act.</a:t>
            </a:r>
            <a:endParaRPr lang="en-US" sz="2800" dirty="0">
              <a:solidFill>
                <a:srgbClr val="422100"/>
              </a:solidFill>
            </a:endParaRPr>
          </a:p>
          <a:p>
            <a:pPr marL="457200" indent="-457200" algn="l">
              <a:buFont typeface="Courier New" panose="02070309020205020404" pitchFamily="49" charset="0"/>
              <a:buChar char="o"/>
            </a:pPr>
            <a:endParaRPr lang="en-US" sz="2800" dirty="0"/>
          </a:p>
        </p:txBody>
      </p:sp>
      <p:sp>
        <p:nvSpPr>
          <p:cNvPr id="10" name="Text Placeholder 1"/>
          <p:cNvSpPr txBox="1">
            <a:spLocks/>
          </p:cNvSpPr>
          <p:nvPr/>
        </p:nvSpPr>
        <p:spPr>
          <a:xfrm>
            <a:off x="6710184" y="332789"/>
            <a:ext cx="5481816" cy="694224"/>
          </a:xfrm>
          <a:prstGeom prst="rect">
            <a:avLst/>
          </a:prstGeom>
          <a:gradFill flip="none" rotWithShape="1">
            <a:gsLst>
              <a:gs pos="37344">
                <a:srgbClr val="422100"/>
              </a:gs>
              <a:gs pos="0">
                <a:srgbClr val="2E1700"/>
              </a:gs>
              <a:gs pos="100000">
                <a:srgbClr val="663300"/>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12, Offenses</a:t>
            </a:r>
            <a:endParaRPr lang="en-US" sz="26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solidFill>
                  <a:srgbClr val="663300"/>
                </a:solidFill>
              </a:rPr>
              <a:t>Proposed City Ordinance</a:t>
            </a:r>
            <a:endParaRPr lang="en-US" b="1" dirty="0">
              <a:solidFill>
                <a:srgbClr val="663300"/>
              </a:solidFill>
            </a:endParaRPr>
          </a:p>
        </p:txBody>
      </p:sp>
    </p:spTree>
    <p:extLst>
      <p:ext uri="{BB962C8B-B14F-4D97-AF65-F5344CB8AC3E}">
        <p14:creationId xmlns:p14="http://schemas.microsoft.com/office/powerpoint/2010/main" val="356641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3000" b="-3000"/>
          </a:stretch>
        </a:blipFill>
        <a:effectLst/>
      </p:bgPr>
    </p:bg>
    <p:spTree>
      <p:nvGrpSpPr>
        <p:cNvPr id="1" name=""/>
        <p:cNvGrpSpPr/>
        <p:nvPr/>
      </p:nvGrpSpPr>
      <p:grpSpPr>
        <a:xfrm>
          <a:off x="0" y="0"/>
          <a:ext cx="0" cy="0"/>
          <a:chOff x="0" y="0"/>
          <a:chExt cx="0" cy="0"/>
        </a:xfrm>
      </p:grpSpPr>
      <p:sp>
        <p:nvSpPr>
          <p:cNvPr id="6" name="Subtitle 2"/>
          <p:cNvSpPr txBox="1">
            <a:spLocks/>
          </p:cNvSpPr>
          <p:nvPr/>
        </p:nvSpPr>
        <p:spPr>
          <a:xfrm>
            <a:off x="352763" y="1483894"/>
            <a:ext cx="11486311" cy="523774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Courier New" panose="02070309020205020404" pitchFamily="49" charset="0"/>
              <a:buChar char="o"/>
            </a:pPr>
            <a:r>
              <a:rPr lang="en-US" sz="2600" dirty="0">
                <a:solidFill>
                  <a:srgbClr val="422100"/>
                </a:solidFill>
              </a:rPr>
              <a:t>U</a:t>
            </a:r>
            <a:r>
              <a:rPr lang="en-US" sz="2600" dirty="0" smtClean="0">
                <a:solidFill>
                  <a:srgbClr val="422100"/>
                </a:solidFill>
              </a:rPr>
              <a:t>nlawful Use or Discharge:  </a:t>
            </a:r>
          </a:p>
          <a:p>
            <a:pPr marL="690563" lvl="0" indent="-342900" algn="l">
              <a:buFont typeface="Courier New" panose="02070309020205020404" pitchFamily="49" charset="0"/>
              <a:buChar char="o"/>
            </a:pPr>
            <a:r>
              <a:rPr lang="en-US" sz="2600" dirty="0">
                <a:solidFill>
                  <a:srgbClr val="422100"/>
                </a:solidFill>
              </a:rPr>
              <a:t>T</a:t>
            </a:r>
            <a:r>
              <a:rPr lang="en-US" sz="2600" dirty="0" smtClean="0">
                <a:solidFill>
                  <a:srgbClr val="422100"/>
                </a:solidFill>
              </a:rPr>
              <a:t>o </a:t>
            </a:r>
            <a:r>
              <a:rPr lang="en-US" sz="2600" dirty="0">
                <a:solidFill>
                  <a:srgbClr val="422100"/>
                </a:solidFill>
              </a:rPr>
              <a:t>throw or shoot any stone, shot, snowball, or other object into or across any street or alley, or in any place where he is likely to hit another person wrongfully or to injure property, or to throw or shoot any stone, shot, snowball, or other object at any person, vehicle, structure, electric light, or other property of another, whether public or private, except in case where such is done in defense of oneself, of another person, or of property</a:t>
            </a:r>
            <a:r>
              <a:rPr lang="en-US" sz="2600" dirty="0" smtClean="0">
                <a:solidFill>
                  <a:srgbClr val="422100"/>
                </a:solidFill>
              </a:rPr>
              <a:t>.</a:t>
            </a:r>
          </a:p>
          <a:p>
            <a:pPr marL="690563" lvl="0" indent="-342900" algn="l">
              <a:buFont typeface="Courier New" panose="02070309020205020404" pitchFamily="49" charset="0"/>
              <a:buChar char="o"/>
            </a:pPr>
            <a:r>
              <a:rPr lang="en-US" sz="2600" dirty="0">
                <a:solidFill>
                  <a:srgbClr val="422100"/>
                </a:solidFill>
              </a:rPr>
              <a:t>It shall be unlawful for any person to discharge a firearm within the city limits of Bartlesville, except as follows</a:t>
            </a:r>
            <a:r>
              <a:rPr lang="en-US" sz="2600" dirty="0" smtClean="0">
                <a:solidFill>
                  <a:srgbClr val="422100"/>
                </a:solidFill>
              </a:rPr>
              <a:t>:</a:t>
            </a:r>
            <a:endParaRPr lang="en-US" dirty="0">
              <a:solidFill>
                <a:srgbClr val="422100"/>
              </a:solidFill>
            </a:endParaRPr>
          </a:p>
          <a:p>
            <a:pPr marL="1138238" lvl="1" indent="-457200" algn="l">
              <a:buFont typeface="+mj-lt"/>
              <a:buAutoNum type="arabicPeriod"/>
            </a:pPr>
            <a:r>
              <a:rPr lang="en-US" sz="2600" dirty="0">
                <a:solidFill>
                  <a:srgbClr val="422100"/>
                </a:solidFill>
              </a:rPr>
              <a:t>When lawfully doing so in defense of oneself, of another person, or of property, or when otherwise authorized by City, State or Federal law; or</a:t>
            </a:r>
            <a:endParaRPr lang="en-US" sz="2600" dirty="0">
              <a:solidFill>
                <a:srgbClr val="422100"/>
              </a:solidFill>
            </a:endParaRPr>
          </a:p>
          <a:p>
            <a:pPr marL="1138238" lvl="1" indent="-457200" algn="l">
              <a:buFont typeface="+mj-lt"/>
              <a:buAutoNum type="arabicPeriod"/>
            </a:pPr>
            <a:r>
              <a:rPr lang="en-US" sz="2600" dirty="0">
                <a:solidFill>
                  <a:srgbClr val="422100"/>
                </a:solidFill>
              </a:rPr>
              <a:t>When the firearm does not discharge a projectile which is capable of causing death or inflicting bodily harm and is used during outdoor funerals, historical reenactments and community events; or</a:t>
            </a:r>
            <a:endParaRPr lang="en-US" sz="2600" dirty="0">
              <a:solidFill>
                <a:srgbClr val="422100"/>
              </a:solidFill>
            </a:endParaRPr>
          </a:p>
          <a:p>
            <a:pPr marL="1138238" lvl="1" indent="-457200" algn="l">
              <a:buFont typeface="+mj-lt"/>
              <a:buAutoNum type="arabicPeriod"/>
            </a:pPr>
            <a:r>
              <a:rPr lang="en-US" sz="2600" dirty="0">
                <a:solidFill>
                  <a:srgbClr val="422100"/>
                </a:solidFill>
              </a:rPr>
              <a:t>When lawfully doing so in the performance of any legal duty by any law enforcement officer, military personnel, or other legally authorized person.</a:t>
            </a:r>
            <a:endParaRPr lang="en-US" sz="2600" dirty="0">
              <a:solidFill>
                <a:srgbClr val="422100"/>
              </a:solidFill>
            </a:endParaRPr>
          </a:p>
          <a:p>
            <a:pPr marL="690563" lvl="0" indent="-342900" algn="l">
              <a:buFont typeface="Courier New" panose="02070309020205020404" pitchFamily="49" charset="0"/>
              <a:buChar char="o"/>
            </a:pPr>
            <a:endParaRPr lang="en-US" dirty="0" smtClean="0">
              <a:solidFill>
                <a:srgbClr val="422100"/>
              </a:solidFill>
            </a:endParaRPr>
          </a:p>
          <a:p>
            <a:pPr marL="690563" lvl="0" indent="-342900" algn="l">
              <a:buFont typeface="Courier New" panose="02070309020205020404" pitchFamily="49" charset="0"/>
              <a:buChar char="o"/>
            </a:pPr>
            <a:endParaRPr lang="en-US" dirty="0">
              <a:solidFill>
                <a:srgbClr val="422100"/>
              </a:solidFill>
            </a:endParaRPr>
          </a:p>
          <a:p>
            <a:pPr marL="800100" lvl="2" indent="-342900" algn="l">
              <a:buFont typeface="Courier New" panose="02070309020205020404" pitchFamily="49" charset="0"/>
              <a:buChar char="o"/>
            </a:pPr>
            <a:endParaRPr lang="en-US" sz="22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342900" indent="-342900" algn="l">
              <a:buFont typeface="Courier New" panose="02070309020205020404" pitchFamily="49" charset="0"/>
              <a:buChar char="o"/>
            </a:pPr>
            <a:endParaRPr lang="en-US" sz="2400" dirty="0" smtClean="0">
              <a:solidFill>
                <a:srgbClr val="002060"/>
              </a:solidFill>
            </a:endParaRPr>
          </a:p>
          <a:p>
            <a:pPr marL="800100" lvl="1" indent="-342900" algn="l">
              <a:buFont typeface="Courier New" panose="02070309020205020404" pitchFamily="49" charset="0"/>
              <a:buChar char="o"/>
            </a:pPr>
            <a:endParaRPr lang="en-US" sz="2800" dirty="0" smtClean="0">
              <a:solidFill>
                <a:srgbClr val="002060"/>
              </a:solidFill>
            </a:endParaRPr>
          </a:p>
          <a:p>
            <a:pPr algn="l"/>
            <a:endParaRPr lang="en-US" sz="2800" dirty="0"/>
          </a:p>
        </p:txBody>
      </p:sp>
      <p:sp>
        <p:nvSpPr>
          <p:cNvPr id="10" name="Text Placeholder 1"/>
          <p:cNvSpPr txBox="1">
            <a:spLocks/>
          </p:cNvSpPr>
          <p:nvPr/>
        </p:nvSpPr>
        <p:spPr>
          <a:xfrm>
            <a:off x="6710184" y="348832"/>
            <a:ext cx="5481816" cy="694224"/>
          </a:xfrm>
          <a:prstGeom prst="rect">
            <a:avLst/>
          </a:prstGeom>
          <a:gradFill flip="none" rotWithShape="1">
            <a:gsLst>
              <a:gs pos="37344">
                <a:srgbClr val="422100"/>
              </a:gs>
              <a:gs pos="0">
                <a:srgbClr val="2E1700"/>
              </a:gs>
              <a:gs pos="100000">
                <a:srgbClr val="663300"/>
              </a:gs>
            </a:gsLst>
            <a:lin ang="16200000" scaled="1"/>
            <a:tileRect/>
          </a:gradFill>
          <a:ln cap="rnd">
            <a:round/>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en-US" sz="2600" b="1" dirty="0" smtClean="0">
                <a:solidFill>
                  <a:schemeClr val="bg1"/>
                </a:solidFill>
              </a:rPr>
              <a:t>Municipal Code, Chapter 12, Offenses</a:t>
            </a:r>
            <a:endParaRPr lang="en-US" sz="26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682" y="0"/>
            <a:ext cx="8286346" cy="1478604"/>
          </a:xfrm>
          <a:prstGeom prst="rect">
            <a:avLst/>
          </a:prstGeom>
        </p:spPr>
      </p:pic>
      <p:sp>
        <p:nvSpPr>
          <p:cNvPr id="8" name="Title 5"/>
          <p:cNvSpPr>
            <a:spLocks noGrp="1"/>
          </p:cNvSpPr>
          <p:nvPr>
            <p:ph type="title"/>
          </p:nvPr>
        </p:nvSpPr>
        <p:spPr>
          <a:xfrm>
            <a:off x="764759" y="405610"/>
            <a:ext cx="5363667" cy="639763"/>
          </a:xfrm>
        </p:spPr>
        <p:txBody>
          <a:bodyPr>
            <a:normAutofit fontScale="90000"/>
          </a:bodyPr>
          <a:lstStyle/>
          <a:p>
            <a:r>
              <a:rPr lang="en-US" dirty="0" smtClean="0"/>
              <a:t> </a:t>
            </a:r>
            <a:r>
              <a:rPr lang="en-US" b="1" dirty="0" smtClean="0">
                <a:solidFill>
                  <a:srgbClr val="663300"/>
                </a:solidFill>
              </a:rPr>
              <a:t>Proposed City Ordinance</a:t>
            </a:r>
            <a:endParaRPr lang="en-US" b="1" dirty="0">
              <a:solidFill>
                <a:srgbClr val="663300"/>
              </a:solidFill>
            </a:endParaRPr>
          </a:p>
        </p:txBody>
      </p:sp>
    </p:spTree>
    <p:extLst>
      <p:ext uri="{BB962C8B-B14F-4D97-AF65-F5344CB8AC3E}">
        <p14:creationId xmlns:p14="http://schemas.microsoft.com/office/powerpoint/2010/main" val="347785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 calcmode="lin" valueType="num">
                                      <p:cBhvr additive="base">
                                        <p:cTn id="4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theme/theme1.xml><?xml version="1.0" encoding="utf-8"?>
<a:theme xmlns:a="http://schemas.openxmlformats.org/drawingml/2006/main" name="Office Theme">
  <a:themeElements>
    <a:clrScheme name="Custom 5">
      <a:dk1>
        <a:srgbClr val="275C2A"/>
      </a:dk1>
      <a:lt1>
        <a:srgbClr val="FFFFFF"/>
      </a:lt1>
      <a:dk2>
        <a:srgbClr val="275C2A"/>
      </a:dk2>
      <a:lt2>
        <a:srgbClr val="F0F3FB"/>
      </a:lt2>
      <a:accent1>
        <a:srgbClr val="275C2A"/>
      </a:accent1>
      <a:accent2>
        <a:srgbClr val="275C2A"/>
      </a:accent2>
      <a:accent3>
        <a:srgbClr val="53B558"/>
      </a:accent3>
      <a:accent4>
        <a:srgbClr val="FFFFFF"/>
      </a:accent4>
      <a:accent5>
        <a:srgbClr val="275C2A"/>
      </a:accent5>
      <a:accent6>
        <a:srgbClr val="275C2A"/>
      </a:accent6>
      <a:hlink>
        <a:srgbClr val="657C95"/>
      </a:hlink>
      <a:folHlink>
        <a:srgbClr val="D8DBE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1984</TotalTime>
  <Words>4813</Words>
  <Application>Microsoft Office PowerPoint</Application>
  <PresentationFormat>Widescreen</PresentationFormat>
  <Paragraphs>313</Paragraphs>
  <Slides>38</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Courier New</vt:lpstr>
      <vt:lpstr>Wingdings</vt:lpstr>
      <vt:lpstr>Office Theme</vt:lpstr>
      <vt:lpstr>PowerPoint Presentation</vt:lpstr>
      <vt:lpstr>PowerPoint Presentation</vt:lpstr>
      <vt:lpstr> Proposed City Ordinance</vt:lpstr>
      <vt:lpstr> Proposed City Ordinance</vt:lpstr>
      <vt:lpstr> Proposed City Ordinance</vt:lpstr>
      <vt:lpstr> Proposed City Ordinance</vt:lpstr>
      <vt:lpstr> Proposed City Ordinance</vt:lpstr>
      <vt:lpstr> Proposed City Ordinance</vt:lpstr>
      <vt:lpstr> Proposed City Ordinance</vt:lpstr>
      <vt:lpstr> Proposed City Ordinance</vt:lpstr>
      <vt:lpstr> Proposed City Ordinance</vt:lpstr>
      <vt:lpstr> Proposed City Ordinance</vt:lpstr>
      <vt:lpstr> Proposed City Ordinance</vt:lpstr>
      <vt:lpstr> Proposed City Ordinance</vt:lpstr>
      <vt:lpstr>PowerPoint Presentation</vt:lpstr>
      <vt:lpstr>PowerPoint Presentation</vt:lpstr>
      <vt:lpstr>PowerPoint Presentation</vt:lpstr>
      <vt:lpstr>PowerPoint Presentation</vt:lpstr>
      <vt:lpstr>PowerPoint Presentation</vt:lpstr>
      <vt:lpstr> Provisions of Emergency Administrative Rules</vt:lpstr>
      <vt:lpstr> Proposed City Ordinance</vt:lpstr>
      <vt:lpstr>PowerPoint Presentation</vt:lpstr>
      <vt:lpstr> Proposed City Ordinance</vt:lpstr>
      <vt:lpstr> Proposed City Ordinance</vt:lpstr>
      <vt:lpstr> Proposed City Ordinance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Beeman</dc:creator>
  <cp:lastModifiedBy>Lisa Beeman</cp:lastModifiedBy>
  <cp:revision>102</cp:revision>
  <cp:lastPrinted>2018-08-13T17:54:55Z</cp:lastPrinted>
  <dcterms:created xsi:type="dcterms:W3CDTF">2018-08-10T01:29:00Z</dcterms:created>
  <dcterms:modified xsi:type="dcterms:W3CDTF">2018-09-04T23:43:06Z</dcterms:modified>
</cp:coreProperties>
</file>